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9.xml" ContentType="application/vnd.openxmlformats-officedocument.presentationml.slide+xml"/>
  <Override PartName="/ppt/diagrams/layout1.xml" ContentType="application/vnd.openxmlformats-officedocument.drawingml.diagramLayout+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s/slide82.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Default Extension="gif" ContentType="image/gif"/>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diagrams/data1.xml" ContentType="application/vnd.openxmlformats-officedocument.drawingml.diagramData+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316" r:id="rId4"/>
    <p:sldId id="259" r:id="rId5"/>
    <p:sldId id="260" r:id="rId6"/>
    <p:sldId id="262" r:id="rId7"/>
    <p:sldId id="315" r:id="rId8"/>
    <p:sldId id="261" r:id="rId9"/>
    <p:sldId id="263" r:id="rId10"/>
    <p:sldId id="264" r:id="rId11"/>
    <p:sldId id="265"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42" r:id="rId44"/>
    <p:sldId id="343" r:id="rId45"/>
    <p:sldId id="344" r:id="rId46"/>
    <p:sldId id="345" r:id="rId47"/>
    <p:sldId id="346" r:id="rId48"/>
    <p:sldId id="347" r:id="rId49"/>
    <p:sldId id="302" r:id="rId50"/>
    <p:sldId id="303" r:id="rId51"/>
    <p:sldId id="304" r:id="rId52"/>
    <p:sldId id="305" r:id="rId53"/>
    <p:sldId id="306" r:id="rId54"/>
    <p:sldId id="348" r:id="rId55"/>
    <p:sldId id="307" r:id="rId56"/>
    <p:sldId id="308" r:id="rId57"/>
    <p:sldId id="309" r:id="rId58"/>
    <p:sldId id="310" r:id="rId59"/>
    <p:sldId id="311" r:id="rId60"/>
    <p:sldId id="312" r:id="rId61"/>
    <p:sldId id="313" r:id="rId62"/>
    <p:sldId id="314" r:id="rId63"/>
    <p:sldId id="317" r:id="rId64"/>
    <p:sldId id="318" r:id="rId65"/>
    <p:sldId id="319" r:id="rId66"/>
    <p:sldId id="320" r:id="rId67"/>
    <p:sldId id="321" r:id="rId68"/>
    <p:sldId id="322" r:id="rId69"/>
    <p:sldId id="323"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A78466-38AF-41B1-A707-3B8274E01E48}"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GB"/>
        </a:p>
      </dgm:t>
    </dgm:pt>
    <dgm:pt modelId="{E37126B4-4ACC-4124-BE2E-33AB8486FD6E}">
      <dgm:prSet custT="1"/>
      <dgm:spPr>
        <a:solidFill>
          <a:srgbClr val="E2AC00"/>
        </a:solidFill>
        <a:ln w="25400">
          <a:solidFill>
            <a:schemeClr val="tx2">
              <a:lumMod val="75000"/>
            </a:schemeClr>
          </a:solidFill>
        </a:ln>
      </dgm:spPr>
      <dgm:t>
        <a:bodyPr/>
        <a:lstStyle/>
        <a:p>
          <a:pPr algn="just" rtl="0"/>
          <a:r>
            <a:rPr lang="en-US" sz="1400" b="1" dirty="0" smtClean="0">
              <a:solidFill>
                <a:schemeClr val="tx1"/>
              </a:solidFill>
              <a:latin typeface="Arial" pitchFamily="34" charset="0"/>
              <a:cs typeface="Arial" pitchFamily="34" charset="0"/>
            </a:rPr>
            <a:t>Board of Directors consisting individuals as directors.</a:t>
          </a:r>
          <a:endParaRPr lang="en-GB" sz="1400" dirty="0">
            <a:solidFill>
              <a:schemeClr val="tx1"/>
            </a:solidFill>
            <a:latin typeface="Arial" pitchFamily="34" charset="0"/>
            <a:cs typeface="Arial" pitchFamily="34" charset="0"/>
          </a:endParaRPr>
        </a:p>
      </dgm:t>
    </dgm:pt>
    <dgm:pt modelId="{27421BF7-A78F-47B3-90A3-67BA3B21E0BD}" type="parTrans" cxnId="{83624246-DC8C-44F4-BC68-B228175EBAAB}">
      <dgm:prSet/>
      <dgm:spPr/>
      <dgm:t>
        <a:bodyPr/>
        <a:lstStyle/>
        <a:p>
          <a:endParaRPr lang="en-GB"/>
        </a:p>
      </dgm:t>
    </dgm:pt>
    <dgm:pt modelId="{539F86F4-D231-4CA7-9022-92B461F73D41}" type="sibTrans" cxnId="{83624246-DC8C-44F4-BC68-B228175EBAAB}">
      <dgm:prSet/>
      <dgm:spPr>
        <a:solidFill>
          <a:schemeClr val="tx2">
            <a:lumMod val="75000"/>
          </a:schemeClr>
        </a:solidFill>
        <a:ln>
          <a:solidFill>
            <a:schemeClr val="tx2">
              <a:lumMod val="75000"/>
              <a:alpha val="90000"/>
            </a:schemeClr>
          </a:solidFill>
        </a:ln>
      </dgm:spPr>
      <dgm:t>
        <a:bodyPr/>
        <a:lstStyle/>
        <a:p>
          <a:endParaRPr lang="en-GB"/>
        </a:p>
      </dgm:t>
    </dgm:pt>
    <dgm:pt modelId="{6C896021-E65B-4700-8B0B-8FDF2EAFC5FF}">
      <dgm:prSet custT="1"/>
      <dgm:spPr>
        <a:solidFill>
          <a:schemeClr val="bg1">
            <a:lumMod val="95000"/>
          </a:schemeClr>
        </a:solidFill>
        <a:ln w="25400">
          <a:solidFill>
            <a:schemeClr val="tx2">
              <a:lumMod val="75000"/>
            </a:schemeClr>
          </a:solidFill>
        </a:ln>
      </dgm:spPr>
      <dgm:t>
        <a:bodyPr/>
        <a:lstStyle/>
        <a:p>
          <a:pPr rtl="0"/>
          <a:r>
            <a:rPr lang="en-US" sz="1400" b="1" dirty="0" smtClean="0">
              <a:solidFill>
                <a:schemeClr val="tx1"/>
              </a:solidFill>
              <a:latin typeface="Arial" pitchFamily="34" charset="0"/>
              <a:cs typeface="Arial" pitchFamily="34" charset="0"/>
            </a:rPr>
            <a:t>Private Company : 2 Directors</a:t>
          </a:r>
          <a:endParaRPr lang="en-GB" sz="1400" dirty="0">
            <a:solidFill>
              <a:schemeClr val="tx1"/>
            </a:solidFill>
            <a:latin typeface="Arial" pitchFamily="34" charset="0"/>
            <a:cs typeface="Arial" pitchFamily="34" charset="0"/>
          </a:endParaRPr>
        </a:p>
      </dgm:t>
    </dgm:pt>
    <dgm:pt modelId="{4D390EE1-29B4-4071-84B1-45F1B74FEE00}" type="parTrans" cxnId="{BB02DD64-4A0F-465D-9D75-03ECD6290E18}">
      <dgm:prSet/>
      <dgm:spPr/>
      <dgm:t>
        <a:bodyPr/>
        <a:lstStyle/>
        <a:p>
          <a:endParaRPr lang="en-GB"/>
        </a:p>
      </dgm:t>
    </dgm:pt>
    <dgm:pt modelId="{8E4B1481-B19A-491E-BBD2-B85478E61BD8}" type="sibTrans" cxnId="{BB02DD64-4A0F-465D-9D75-03ECD6290E18}">
      <dgm:prSet/>
      <dgm:spPr>
        <a:solidFill>
          <a:schemeClr val="tx2">
            <a:lumMod val="75000"/>
          </a:schemeClr>
        </a:solidFill>
        <a:ln>
          <a:solidFill>
            <a:schemeClr val="tx2">
              <a:lumMod val="75000"/>
              <a:alpha val="90000"/>
            </a:schemeClr>
          </a:solidFill>
        </a:ln>
      </dgm:spPr>
      <dgm:t>
        <a:bodyPr/>
        <a:lstStyle/>
        <a:p>
          <a:endParaRPr lang="en-GB"/>
        </a:p>
      </dgm:t>
    </dgm:pt>
    <dgm:pt modelId="{9AFB6047-CDC3-4FC0-80E4-B421E8B7ADAE}">
      <dgm:prSet custT="1"/>
      <dgm:spPr>
        <a:solidFill>
          <a:srgbClr val="E2AC00"/>
        </a:solidFill>
        <a:ln w="25400">
          <a:solidFill>
            <a:schemeClr val="tx2">
              <a:lumMod val="75000"/>
            </a:schemeClr>
          </a:solidFill>
        </a:ln>
      </dgm:spPr>
      <dgm:t>
        <a:bodyPr/>
        <a:lstStyle/>
        <a:p>
          <a:pPr rtl="0"/>
          <a:r>
            <a:rPr lang="en-US" sz="1400" b="1" dirty="0" smtClean="0">
              <a:solidFill>
                <a:schemeClr val="tx1"/>
              </a:solidFill>
              <a:latin typeface="Arial" pitchFamily="34" charset="0"/>
              <a:cs typeface="Arial" pitchFamily="34" charset="0"/>
            </a:rPr>
            <a:t>Public Company : 3 Directors</a:t>
          </a:r>
          <a:endParaRPr lang="en-GB" sz="1400" dirty="0">
            <a:solidFill>
              <a:schemeClr val="tx1"/>
            </a:solidFill>
            <a:latin typeface="Arial" pitchFamily="34" charset="0"/>
            <a:cs typeface="Arial" pitchFamily="34" charset="0"/>
          </a:endParaRPr>
        </a:p>
      </dgm:t>
    </dgm:pt>
    <dgm:pt modelId="{BF080E71-012F-49EB-A5E2-554CC39DBB30}" type="parTrans" cxnId="{22B85AB9-2617-4272-BF85-0FBB2BBF5C6A}">
      <dgm:prSet/>
      <dgm:spPr/>
      <dgm:t>
        <a:bodyPr/>
        <a:lstStyle/>
        <a:p>
          <a:endParaRPr lang="en-GB"/>
        </a:p>
      </dgm:t>
    </dgm:pt>
    <dgm:pt modelId="{255554A9-1027-491E-B42A-DC1660D21AD8}" type="sibTrans" cxnId="{22B85AB9-2617-4272-BF85-0FBB2BBF5C6A}">
      <dgm:prSet/>
      <dgm:spPr>
        <a:solidFill>
          <a:schemeClr val="tx2">
            <a:lumMod val="75000"/>
          </a:schemeClr>
        </a:solidFill>
        <a:ln>
          <a:solidFill>
            <a:schemeClr val="tx2">
              <a:lumMod val="75000"/>
              <a:alpha val="90000"/>
            </a:schemeClr>
          </a:solidFill>
        </a:ln>
      </dgm:spPr>
      <dgm:t>
        <a:bodyPr/>
        <a:lstStyle/>
        <a:p>
          <a:endParaRPr lang="en-GB"/>
        </a:p>
      </dgm:t>
    </dgm:pt>
    <dgm:pt modelId="{D268F7D2-A101-4A98-9013-A2439D078B65}">
      <dgm:prSet custT="1"/>
      <dgm:spPr>
        <a:solidFill>
          <a:schemeClr val="bg1">
            <a:lumMod val="95000"/>
          </a:schemeClr>
        </a:solidFill>
        <a:ln w="25400">
          <a:solidFill>
            <a:schemeClr val="tx2">
              <a:lumMod val="75000"/>
            </a:schemeClr>
          </a:solidFill>
        </a:ln>
      </dgm:spPr>
      <dgm:t>
        <a:bodyPr/>
        <a:lstStyle/>
        <a:p>
          <a:pPr rtl="0"/>
          <a:r>
            <a:rPr lang="en-US" sz="1400" b="1" dirty="0" smtClean="0">
              <a:solidFill>
                <a:schemeClr val="tx1"/>
              </a:solidFill>
              <a:latin typeface="Arial" pitchFamily="34" charset="0"/>
              <a:cs typeface="Arial" pitchFamily="34" charset="0"/>
            </a:rPr>
            <a:t>One Person Company : 1 Director</a:t>
          </a:r>
          <a:endParaRPr lang="en-GB" sz="1400" dirty="0">
            <a:solidFill>
              <a:schemeClr val="tx1"/>
            </a:solidFill>
            <a:latin typeface="Arial" pitchFamily="34" charset="0"/>
            <a:cs typeface="Arial" pitchFamily="34" charset="0"/>
          </a:endParaRPr>
        </a:p>
      </dgm:t>
    </dgm:pt>
    <dgm:pt modelId="{FCAC1CA6-9968-4C41-B050-28F03E9BF9FD}" type="parTrans" cxnId="{BFAAD66E-46FC-44CC-B898-09BA435D0023}">
      <dgm:prSet/>
      <dgm:spPr/>
      <dgm:t>
        <a:bodyPr/>
        <a:lstStyle/>
        <a:p>
          <a:endParaRPr lang="en-GB"/>
        </a:p>
      </dgm:t>
    </dgm:pt>
    <dgm:pt modelId="{B87A3E98-A010-4F74-A0F6-A6B8938C80B6}" type="sibTrans" cxnId="{BFAAD66E-46FC-44CC-B898-09BA435D0023}">
      <dgm:prSet/>
      <dgm:spPr>
        <a:solidFill>
          <a:schemeClr val="tx2">
            <a:lumMod val="75000"/>
          </a:schemeClr>
        </a:solidFill>
        <a:ln>
          <a:solidFill>
            <a:schemeClr val="tx2">
              <a:lumMod val="75000"/>
              <a:alpha val="90000"/>
            </a:schemeClr>
          </a:solidFill>
        </a:ln>
      </dgm:spPr>
      <dgm:t>
        <a:bodyPr/>
        <a:lstStyle/>
        <a:p>
          <a:endParaRPr lang="en-GB"/>
        </a:p>
      </dgm:t>
    </dgm:pt>
    <dgm:pt modelId="{149EA379-DB05-472B-ABFA-F3157A8FCC63}">
      <dgm:prSet custT="1"/>
      <dgm:spPr>
        <a:solidFill>
          <a:srgbClr val="E2AC00"/>
        </a:solidFill>
        <a:ln w="25400">
          <a:solidFill>
            <a:schemeClr val="tx2">
              <a:lumMod val="75000"/>
            </a:schemeClr>
          </a:solidFill>
        </a:ln>
      </dgm:spPr>
      <dgm:t>
        <a:bodyPr/>
        <a:lstStyle/>
        <a:p>
          <a:pPr rtl="0"/>
          <a:r>
            <a:rPr lang="en-US" sz="1400" b="1" dirty="0" smtClean="0">
              <a:solidFill>
                <a:schemeClr val="tx1"/>
              </a:solidFill>
              <a:latin typeface="Arial" pitchFamily="34" charset="0"/>
              <a:cs typeface="Arial" pitchFamily="34" charset="0"/>
            </a:rPr>
            <a:t>   Maximum number :15 (earlier 12)</a:t>
          </a:r>
          <a:endParaRPr lang="en-GB" sz="1400" dirty="0">
            <a:solidFill>
              <a:schemeClr val="tx1"/>
            </a:solidFill>
            <a:latin typeface="Arial" pitchFamily="34" charset="0"/>
            <a:cs typeface="Arial" pitchFamily="34" charset="0"/>
          </a:endParaRPr>
        </a:p>
      </dgm:t>
    </dgm:pt>
    <dgm:pt modelId="{EE0293E9-103D-4B07-BA64-55E39FBE47D0}" type="parTrans" cxnId="{660EEE84-B5C3-40E0-8FFC-87946595D194}">
      <dgm:prSet/>
      <dgm:spPr/>
      <dgm:t>
        <a:bodyPr/>
        <a:lstStyle/>
        <a:p>
          <a:endParaRPr lang="en-GB"/>
        </a:p>
      </dgm:t>
    </dgm:pt>
    <dgm:pt modelId="{350AEC9C-88D1-4BC6-8FD6-490C4D6ED602}" type="sibTrans" cxnId="{660EEE84-B5C3-40E0-8FFC-87946595D194}">
      <dgm:prSet/>
      <dgm:spPr/>
      <dgm:t>
        <a:bodyPr/>
        <a:lstStyle/>
        <a:p>
          <a:endParaRPr lang="en-GB"/>
        </a:p>
      </dgm:t>
    </dgm:pt>
    <dgm:pt modelId="{7300698D-B795-49C0-8F3F-29C41F19B138}" type="pres">
      <dgm:prSet presAssocID="{6EA78466-38AF-41B1-A707-3B8274E01E48}" presName="outerComposite" presStyleCnt="0">
        <dgm:presLayoutVars>
          <dgm:chMax val="5"/>
          <dgm:dir/>
          <dgm:resizeHandles val="exact"/>
        </dgm:presLayoutVars>
      </dgm:prSet>
      <dgm:spPr/>
      <dgm:t>
        <a:bodyPr/>
        <a:lstStyle/>
        <a:p>
          <a:endParaRPr lang="en-GB"/>
        </a:p>
      </dgm:t>
    </dgm:pt>
    <dgm:pt modelId="{3A307BA6-4F40-4B87-BB98-6FF56A57313E}" type="pres">
      <dgm:prSet presAssocID="{6EA78466-38AF-41B1-A707-3B8274E01E48}" presName="dummyMaxCanvas" presStyleCnt="0">
        <dgm:presLayoutVars/>
      </dgm:prSet>
      <dgm:spPr/>
    </dgm:pt>
    <dgm:pt modelId="{17E4BAF8-4B10-425F-B27A-84520BD4C85E}" type="pres">
      <dgm:prSet presAssocID="{6EA78466-38AF-41B1-A707-3B8274E01E48}" presName="FiveNodes_1" presStyleLbl="node1" presStyleIdx="0" presStyleCnt="5">
        <dgm:presLayoutVars>
          <dgm:bulletEnabled val="1"/>
        </dgm:presLayoutVars>
      </dgm:prSet>
      <dgm:spPr/>
      <dgm:t>
        <a:bodyPr/>
        <a:lstStyle/>
        <a:p>
          <a:endParaRPr lang="en-GB"/>
        </a:p>
      </dgm:t>
    </dgm:pt>
    <dgm:pt modelId="{F26F9F87-C1F1-498D-BBB3-A5444C298E47}" type="pres">
      <dgm:prSet presAssocID="{6EA78466-38AF-41B1-A707-3B8274E01E48}" presName="FiveNodes_2" presStyleLbl="node1" presStyleIdx="1" presStyleCnt="5">
        <dgm:presLayoutVars>
          <dgm:bulletEnabled val="1"/>
        </dgm:presLayoutVars>
      </dgm:prSet>
      <dgm:spPr/>
      <dgm:t>
        <a:bodyPr/>
        <a:lstStyle/>
        <a:p>
          <a:endParaRPr lang="en-GB"/>
        </a:p>
      </dgm:t>
    </dgm:pt>
    <dgm:pt modelId="{603952DC-651A-4E68-BACA-0DE675DA740D}" type="pres">
      <dgm:prSet presAssocID="{6EA78466-38AF-41B1-A707-3B8274E01E48}" presName="FiveNodes_3" presStyleLbl="node1" presStyleIdx="2" presStyleCnt="5">
        <dgm:presLayoutVars>
          <dgm:bulletEnabled val="1"/>
        </dgm:presLayoutVars>
      </dgm:prSet>
      <dgm:spPr/>
      <dgm:t>
        <a:bodyPr/>
        <a:lstStyle/>
        <a:p>
          <a:endParaRPr lang="en-GB"/>
        </a:p>
      </dgm:t>
    </dgm:pt>
    <dgm:pt modelId="{FD273AAD-6B80-4A17-BD05-5AC6FB87E760}" type="pres">
      <dgm:prSet presAssocID="{6EA78466-38AF-41B1-A707-3B8274E01E48}" presName="FiveNodes_4" presStyleLbl="node1" presStyleIdx="3" presStyleCnt="5">
        <dgm:presLayoutVars>
          <dgm:bulletEnabled val="1"/>
        </dgm:presLayoutVars>
      </dgm:prSet>
      <dgm:spPr/>
      <dgm:t>
        <a:bodyPr/>
        <a:lstStyle/>
        <a:p>
          <a:endParaRPr lang="en-GB"/>
        </a:p>
      </dgm:t>
    </dgm:pt>
    <dgm:pt modelId="{C7929E58-F956-4523-AB3A-ED6021EF5FF4}" type="pres">
      <dgm:prSet presAssocID="{6EA78466-38AF-41B1-A707-3B8274E01E48}" presName="FiveNodes_5" presStyleLbl="node1" presStyleIdx="4" presStyleCnt="5">
        <dgm:presLayoutVars>
          <dgm:bulletEnabled val="1"/>
        </dgm:presLayoutVars>
      </dgm:prSet>
      <dgm:spPr/>
      <dgm:t>
        <a:bodyPr/>
        <a:lstStyle/>
        <a:p>
          <a:endParaRPr lang="en-GB"/>
        </a:p>
      </dgm:t>
    </dgm:pt>
    <dgm:pt modelId="{FB0AE208-0013-4BB1-846E-EC7FFB005264}" type="pres">
      <dgm:prSet presAssocID="{6EA78466-38AF-41B1-A707-3B8274E01E48}" presName="FiveConn_1-2" presStyleLbl="fgAccFollowNode1" presStyleIdx="0" presStyleCnt="4">
        <dgm:presLayoutVars>
          <dgm:bulletEnabled val="1"/>
        </dgm:presLayoutVars>
      </dgm:prSet>
      <dgm:spPr/>
      <dgm:t>
        <a:bodyPr/>
        <a:lstStyle/>
        <a:p>
          <a:endParaRPr lang="en-GB"/>
        </a:p>
      </dgm:t>
    </dgm:pt>
    <dgm:pt modelId="{92F2C4F8-01F2-463C-BC88-ABC4A30E3503}" type="pres">
      <dgm:prSet presAssocID="{6EA78466-38AF-41B1-A707-3B8274E01E48}" presName="FiveConn_2-3" presStyleLbl="fgAccFollowNode1" presStyleIdx="1" presStyleCnt="4">
        <dgm:presLayoutVars>
          <dgm:bulletEnabled val="1"/>
        </dgm:presLayoutVars>
      </dgm:prSet>
      <dgm:spPr/>
      <dgm:t>
        <a:bodyPr/>
        <a:lstStyle/>
        <a:p>
          <a:endParaRPr lang="en-GB"/>
        </a:p>
      </dgm:t>
    </dgm:pt>
    <dgm:pt modelId="{535D6350-1B97-453B-AF0B-DA08FF748399}" type="pres">
      <dgm:prSet presAssocID="{6EA78466-38AF-41B1-A707-3B8274E01E48}" presName="FiveConn_3-4" presStyleLbl="fgAccFollowNode1" presStyleIdx="2" presStyleCnt="4">
        <dgm:presLayoutVars>
          <dgm:bulletEnabled val="1"/>
        </dgm:presLayoutVars>
      </dgm:prSet>
      <dgm:spPr/>
      <dgm:t>
        <a:bodyPr/>
        <a:lstStyle/>
        <a:p>
          <a:endParaRPr lang="en-GB"/>
        </a:p>
      </dgm:t>
    </dgm:pt>
    <dgm:pt modelId="{F6A4B691-2626-4809-9662-BE9AAA259BF4}" type="pres">
      <dgm:prSet presAssocID="{6EA78466-38AF-41B1-A707-3B8274E01E48}" presName="FiveConn_4-5" presStyleLbl="fgAccFollowNode1" presStyleIdx="3" presStyleCnt="4">
        <dgm:presLayoutVars>
          <dgm:bulletEnabled val="1"/>
        </dgm:presLayoutVars>
      </dgm:prSet>
      <dgm:spPr/>
      <dgm:t>
        <a:bodyPr/>
        <a:lstStyle/>
        <a:p>
          <a:endParaRPr lang="en-GB"/>
        </a:p>
      </dgm:t>
    </dgm:pt>
    <dgm:pt modelId="{C1BF7661-79F4-487A-9488-B336C9A39818}" type="pres">
      <dgm:prSet presAssocID="{6EA78466-38AF-41B1-A707-3B8274E01E48}" presName="FiveNodes_1_text" presStyleLbl="node1" presStyleIdx="4" presStyleCnt="5">
        <dgm:presLayoutVars>
          <dgm:bulletEnabled val="1"/>
        </dgm:presLayoutVars>
      </dgm:prSet>
      <dgm:spPr/>
      <dgm:t>
        <a:bodyPr/>
        <a:lstStyle/>
        <a:p>
          <a:endParaRPr lang="en-GB"/>
        </a:p>
      </dgm:t>
    </dgm:pt>
    <dgm:pt modelId="{6ABEC266-596D-49B1-9547-AD23BD7AA096}" type="pres">
      <dgm:prSet presAssocID="{6EA78466-38AF-41B1-A707-3B8274E01E48}" presName="FiveNodes_2_text" presStyleLbl="node1" presStyleIdx="4" presStyleCnt="5">
        <dgm:presLayoutVars>
          <dgm:bulletEnabled val="1"/>
        </dgm:presLayoutVars>
      </dgm:prSet>
      <dgm:spPr/>
      <dgm:t>
        <a:bodyPr/>
        <a:lstStyle/>
        <a:p>
          <a:endParaRPr lang="en-GB"/>
        </a:p>
      </dgm:t>
    </dgm:pt>
    <dgm:pt modelId="{2AE388A7-A59E-4C46-9492-F5D78BAECAAA}" type="pres">
      <dgm:prSet presAssocID="{6EA78466-38AF-41B1-A707-3B8274E01E48}" presName="FiveNodes_3_text" presStyleLbl="node1" presStyleIdx="4" presStyleCnt="5">
        <dgm:presLayoutVars>
          <dgm:bulletEnabled val="1"/>
        </dgm:presLayoutVars>
      </dgm:prSet>
      <dgm:spPr/>
      <dgm:t>
        <a:bodyPr/>
        <a:lstStyle/>
        <a:p>
          <a:endParaRPr lang="en-GB"/>
        </a:p>
      </dgm:t>
    </dgm:pt>
    <dgm:pt modelId="{F6F7A944-2A7D-445E-802C-9A6FEFAF8023}" type="pres">
      <dgm:prSet presAssocID="{6EA78466-38AF-41B1-A707-3B8274E01E48}" presName="FiveNodes_4_text" presStyleLbl="node1" presStyleIdx="4" presStyleCnt="5">
        <dgm:presLayoutVars>
          <dgm:bulletEnabled val="1"/>
        </dgm:presLayoutVars>
      </dgm:prSet>
      <dgm:spPr/>
      <dgm:t>
        <a:bodyPr/>
        <a:lstStyle/>
        <a:p>
          <a:endParaRPr lang="en-GB"/>
        </a:p>
      </dgm:t>
    </dgm:pt>
    <dgm:pt modelId="{414F7BE0-3EC1-4391-A266-EB0BFCFEFDF9}" type="pres">
      <dgm:prSet presAssocID="{6EA78466-38AF-41B1-A707-3B8274E01E48}" presName="FiveNodes_5_text" presStyleLbl="node1" presStyleIdx="4" presStyleCnt="5">
        <dgm:presLayoutVars>
          <dgm:bulletEnabled val="1"/>
        </dgm:presLayoutVars>
      </dgm:prSet>
      <dgm:spPr/>
      <dgm:t>
        <a:bodyPr/>
        <a:lstStyle/>
        <a:p>
          <a:endParaRPr lang="en-GB"/>
        </a:p>
      </dgm:t>
    </dgm:pt>
  </dgm:ptLst>
  <dgm:cxnLst>
    <dgm:cxn modelId="{BFAAD66E-46FC-44CC-B898-09BA435D0023}" srcId="{6EA78466-38AF-41B1-A707-3B8274E01E48}" destId="{D268F7D2-A101-4A98-9013-A2439D078B65}" srcOrd="3" destOrd="0" parTransId="{FCAC1CA6-9968-4C41-B050-28F03E9BF9FD}" sibTransId="{B87A3E98-A010-4F74-A0F6-A6B8938C80B6}"/>
    <dgm:cxn modelId="{907CEC76-8E1C-4A3A-9F6E-49A8E5F8B45E}" type="presOf" srcId="{6C896021-E65B-4700-8B0B-8FDF2EAFC5FF}" destId="{6ABEC266-596D-49B1-9547-AD23BD7AA096}" srcOrd="1" destOrd="0" presId="urn:microsoft.com/office/officeart/2005/8/layout/vProcess5"/>
    <dgm:cxn modelId="{6648D35D-9064-4130-A3EC-BD3DFC5B957D}" type="presOf" srcId="{255554A9-1027-491E-B42A-DC1660D21AD8}" destId="{535D6350-1B97-453B-AF0B-DA08FF748399}" srcOrd="0" destOrd="0" presId="urn:microsoft.com/office/officeart/2005/8/layout/vProcess5"/>
    <dgm:cxn modelId="{BB02DD64-4A0F-465D-9D75-03ECD6290E18}" srcId="{6EA78466-38AF-41B1-A707-3B8274E01E48}" destId="{6C896021-E65B-4700-8B0B-8FDF2EAFC5FF}" srcOrd="1" destOrd="0" parTransId="{4D390EE1-29B4-4071-84B1-45F1B74FEE00}" sibTransId="{8E4B1481-B19A-491E-BBD2-B85478E61BD8}"/>
    <dgm:cxn modelId="{3D6CBCA9-8DBB-41ED-8025-888124E7AAF5}" type="presOf" srcId="{B87A3E98-A010-4F74-A0F6-A6B8938C80B6}" destId="{F6A4B691-2626-4809-9662-BE9AAA259BF4}" srcOrd="0" destOrd="0" presId="urn:microsoft.com/office/officeart/2005/8/layout/vProcess5"/>
    <dgm:cxn modelId="{660EEE84-B5C3-40E0-8FFC-87946595D194}" srcId="{6EA78466-38AF-41B1-A707-3B8274E01E48}" destId="{149EA379-DB05-472B-ABFA-F3157A8FCC63}" srcOrd="4" destOrd="0" parTransId="{EE0293E9-103D-4B07-BA64-55E39FBE47D0}" sibTransId="{350AEC9C-88D1-4BC6-8FD6-490C4D6ED602}"/>
    <dgm:cxn modelId="{E4B38A52-E240-433B-931F-394F74EDCFBF}" type="presOf" srcId="{6C896021-E65B-4700-8B0B-8FDF2EAFC5FF}" destId="{F26F9F87-C1F1-498D-BBB3-A5444C298E47}" srcOrd="0" destOrd="0" presId="urn:microsoft.com/office/officeart/2005/8/layout/vProcess5"/>
    <dgm:cxn modelId="{9A1C3698-B222-47B0-89D2-83C7BDBEC2B9}" type="presOf" srcId="{6EA78466-38AF-41B1-A707-3B8274E01E48}" destId="{7300698D-B795-49C0-8F3F-29C41F19B138}" srcOrd="0" destOrd="0" presId="urn:microsoft.com/office/officeart/2005/8/layout/vProcess5"/>
    <dgm:cxn modelId="{944321A6-B072-4FE5-8119-15DF005EA543}" type="presOf" srcId="{149EA379-DB05-472B-ABFA-F3157A8FCC63}" destId="{C7929E58-F956-4523-AB3A-ED6021EF5FF4}" srcOrd="0" destOrd="0" presId="urn:microsoft.com/office/officeart/2005/8/layout/vProcess5"/>
    <dgm:cxn modelId="{6FF1D2F9-FF1F-4B73-ABE6-990F030A7BEF}" type="presOf" srcId="{539F86F4-D231-4CA7-9022-92B461F73D41}" destId="{FB0AE208-0013-4BB1-846E-EC7FFB005264}" srcOrd="0" destOrd="0" presId="urn:microsoft.com/office/officeart/2005/8/layout/vProcess5"/>
    <dgm:cxn modelId="{EB0F23E7-9D3B-4965-803D-80B1DE44DABD}" type="presOf" srcId="{D268F7D2-A101-4A98-9013-A2439D078B65}" destId="{F6F7A944-2A7D-445E-802C-9A6FEFAF8023}" srcOrd="1" destOrd="0" presId="urn:microsoft.com/office/officeart/2005/8/layout/vProcess5"/>
    <dgm:cxn modelId="{22B85AB9-2617-4272-BF85-0FBB2BBF5C6A}" srcId="{6EA78466-38AF-41B1-A707-3B8274E01E48}" destId="{9AFB6047-CDC3-4FC0-80E4-B421E8B7ADAE}" srcOrd="2" destOrd="0" parTransId="{BF080E71-012F-49EB-A5E2-554CC39DBB30}" sibTransId="{255554A9-1027-491E-B42A-DC1660D21AD8}"/>
    <dgm:cxn modelId="{26C50E9D-BE9A-4AEA-95FE-A71F125B06A7}" type="presOf" srcId="{8E4B1481-B19A-491E-BBD2-B85478E61BD8}" destId="{92F2C4F8-01F2-463C-BC88-ABC4A30E3503}" srcOrd="0" destOrd="0" presId="urn:microsoft.com/office/officeart/2005/8/layout/vProcess5"/>
    <dgm:cxn modelId="{B0051B06-F338-46F4-8577-6CAD45D3BA00}" type="presOf" srcId="{9AFB6047-CDC3-4FC0-80E4-B421E8B7ADAE}" destId="{2AE388A7-A59E-4C46-9492-F5D78BAECAAA}" srcOrd="1" destOrd="0" presId="urn:microsoft.com/office/officeart/2005/8/layout/vProcess5"/>
    <dgm:cxn modelId="{D54A75BD-92FF-4046-8A9F-CC448847D537}" type="presOf" srcId="{149EA379-DB05-472B-ABFA-F3157A8FCC63}" destId="{414F7BE0-3EC1-4391-A266-EB0BFCFEFDF9}" srcOrd="1" destOrd="0" presId="urn:microsoft.com/office/officeart/2005/8/layout/vProcess5"/>
    <dgm:cxn modelId="{9A478904-896E-48FC-973B-E4EA2474108A}" type="presOf" srcId="{E37126B4-4ACC-4124-BE2E-33AB8486FD6E}" destId="{17E4BAF8-4B10-425F-B27A-84520BD4C85E}" srcOrd="0" destOrd="0" presId="urn:microsoft.com/office/officeart/2005/8/layout/vProcess5"/>
    <dgm:cxn modelId="{F3A4EC63-47CC-4EAD-B2FF-7FA0F768592E}" type="presOf" srcId="{D268F7D2-A101-4A98-9013-A2439D078B65}" destId="{FD273AAD-6B80-4A17-BD05-5AC6FB87E760}" srcOrd="0" destOrd="0" presId="urn:microsoft.com/office/officeart/2005/8/layout/vProcess5"/>
    <dgm:cxn modelId="{71104F17-C33E-4AEE-90F0-3323044B52D1}" type="presOf" srcId="{E37126B4-4ACC-4124-BE2E-33AB8486FD6E}" destId="{C1BF7661-79F4-487A-9488-B336C9A39818}" srcOrd="1" destOrd="0" presId="urn:microsoft.com/office/officeart/2005/8/layout/vProcess5"/>
    <dgm:cxn modelId="{62DE0FE5-8F03-499B-AF88-7FAD893CDCAF}" type="presOf" srcId="{9AFB6047-CDC3-4FC0-80E4-B421E8B7ADAE}" destId="{603952DC-651A-4E68-BACA-0DE675DA740D}" srcOrd="0" destOrd="0" presId="urn:microsoft.com/office/officeart/2005/8/layout/vProcess5"/>
    <dgm:cxn modelId="{83624246-DC8C-44F4-BC68-B228175EBAAB}" srcId="{6EA78466-38AF-41B1-A707-3B8274E01E48}" destId="{E37126B4-4ACC-4124-BE2E-33AB8486FD6E}" srcOrd="0" destOrd="0" parTransId="{27421BF7-A78F-47B3-90A3-67BA3B21E0BD}" sibTransId="{539F86F4-D231-4CA7-9022-92B461F73D41}"/>
    <dgm:cxn modelId="{493480AB-FF9B-4390-AFF8-3898DA1902E4}" type="presParOf" srcId="{7300698D-B795-49C0-8F3F-29C41F19B138}" destId="{3A307BA6-4F40-4B87-BB98-6FF56A57313E}" srcOrd="0" destOrd="0" presId="urn:microsoft.com/office/officeart/2005/8/layout/vProcess5"/>
    <dgm:cxn modelId="{DB52C3E9-2269-4E65-907C-B0DEA817DE35}" type="presParOf" srcId="{7300698D-B795-49C0-8F3F-29C41F19B138}" destId="{17E4BAF8-4B10-425F-B27A-84520BD4C85E}" srcOrd="1" destOrd="0" presId="urn:microsoft.com/office/officeart/2005/8/layout/vProcess5"/>
    <dgm:cxn modelId="{05C39A09-0A10-4B28-AEE9-FA81A8176015}" type="presParOf" srcId="{7300698D-B795-49C0-8F3F-29C41F19B138}" destId="{F26F9F87-C1F1-498D-BBB3-A5444C298E47}" srcOrd="2" destOrd="0" presId="urn:microsoft.com/office/officeart/2005/8/layout/vProcess5"/>
    <dgm:cxn modelId="{35F15E3E-C090-42E4-8F47-A1789E5EB20E}" type="presParOf" srcId="{7300698D-B795-49C0-8F3F-29C41F19B138}" destId="{603952DC-651A-4E68-BACA-0DE675DA740D}" srcOrd="3" destOrd="0" presId="urn:microsoft.com/office/officeart/2005/8/layout/vProcess5"/>
    <dgm:cxn modelId="{C3F26ECE-F9B2-4CF3-9CA7-452C8B12CED9}" type="presParOf" srcId="{7300698D-B795-49C0-8F3F-29C41F19B138}" destId="{FD273AAD-6B80-4A17-BD05-5AC6FB87E760}" srcOrd="4" destOrd="0" presId="urn:microsoft.com/office/officeart/2005/8/layout/vProcess5"/>
    <dgm:cxn modelId="{8C90AD93-97CD-4A6E-A744-7186E62EC146}" type="presParOf" srcId="{7300698D-B795-49C0-8F3F-29C41F19B138}" destId="{C7929E58-F956-4523-AB3A-ED6021EF5FF4}" srcOrd="5" destOrd="0" presId="urn:microsoft.com/office/officeart/2005/8/layout/vProcess5"/>
    <dgm:cxn modelId="{03784584-9F96-4ACF-A2B9-A229FA9DF5A1}" type="presParOf" srcId="{7300698D-B795-49C0-8F3F-29C41F19B138}" destId="{FB0AE208-0013-4BB1-846E-EC7FFB005264}" srcOrd="6" destOrd="0" presId="urn:microsoft.com/office/officeart/2005/8/layout/vProcess5"/>
    <dgm:cxn modelId="{D1806BA0-50B0-4BCA-8042-C2DA7B2132BE}" type="presParOf" srcId="{7300698D-B795-49C0-8F3F-29C41F19B138}" destId="{92F2C4F8-01F2-463C-BC88-ABC4A30E3503}" srcOrd="7" destOrd="0" presId="urn:microsoft.com/office/officeart/2005/8/layout/vProcess5"/>
    <dgm:cxn modelId="{4EF0E9FE-741C-4E60-A8EC-CEBF618BC2A8}" type="presParOf" srcId="{7300698D-B795-49C0-8F3F-29C41F19B138}" destId="{535D6350-1B97-453B-AF0B-DA08FF748399}" srcOrd="8" destOrd="0" presId="urn:microsoft.com/office/officeart/2005/8/layout/vProcess5"/>
    <dgm:cxn modelId="{D4632548-626B-4234-8A30-3C59B4EDBB2A}" type="presParOf" srcId="{7300698D-B795-49C0-8F3F-29C41F19B138}" destId="{F6A4B691-2626-4809-9662-BE9AAA259BF4}" srcOrd="9" destOrd="0" presId="urn:microsoft.com/office/officeart/2005/8/layout/vProcess5"/>
    <dgm:cxn modelId="{674DB6E1-173C-4AD2-86CF-0EE39C150F1A}" type="presParOf" srcId="{7300698D-B795-49C0-8F3F-29C41F19B138}" destId="{C1BF7661-79F4-487A-9488-B336C9A39818}" srcOrd="10" destOrd="0" presId="urn:microsoft.com/office/officeart/2005/8/layout/vProcess5"/>
    <dgm:cxn modelId="{E2C0C1FE-8219-4429-9600-377D756F0631}" type="presParOf" srcId="{7300698D-B795-49C0-8F3F-29C41F19B138}" destId="{6ABEC266-596D-49B1-9547-AD23BD7AA096}" srcOrd="11" destOrd="0" presId="urn:microsoft.com/office/officeart/2005/8/layout/vProcess5"/>
    <dgm:cxn modelId="{20FDE4F9-BAA9-44C5-97B5-1A05FB907FE7}" type="presParOf" srcId="{7300698D-B795-49C0-8F3F-29C41F19B138}" destId="{2AE388A7-A59E-4C46-9492-F5D78BAECAAA}" srcOrd="12" destOrd="0" presId="urn:microsoft.com/office/officeart/2005/8/layout/vProcess5"/>
    <dgm:cxn modelId="{E90DDD24-B32D-4968-8F51-6F7FC2ED8B2B}" type="presParOf" srcId="{7300698D-B795-49C0-8F3F-29C41F19B138}" destId="{F6F7A944-2A7D-445E-802C-9A6FEFAF8023}" srcOrd="13" destOrd="0" presId="urn:microsoft.com/office/officeart/2005/8/layout/vProcess5"/>
    <dgm:cxn modelId="{266D9A24-CEFA-4601-A8C6-ED63A33ED6EA}" type="presParOf" srcId="{7300698D-B795-49C0-8F3F-29C41F19B138}" destId="{414F7BE0-3EC1-4391-A266-EB0BFCFEFDF9}" srcOrd="14" destOrd="0" presId="urn:microsoft.com/office/officeart/2005/8/layout/vProcess5"/>
  </dgm:cxnLst>
  <dgm:bg/>
  <dgm:whole/>
</dgm:dataModel>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2.jpeg>
</file>

<file path=ppt/media/image3.jpeg>
</file>

<file path=ppt/media/image4.jpeg>
</file>

<file path=ppt/media/image5.jpeg>
</file>

<file path=ppt/media/image6.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6/19/2016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6/19/2016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6/19/2016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6/19/2016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6/19/2016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Introduction and Formation</a:t>
            </a:r>
            <a:br>
              <a:rPr lang="en-US" b="1" dirty="0" smtClean="0"/>
            </a:br>
            <a:endParaRPr lang="en-US" dirty="0"/>
          </a:p>
        </p:txBody>
      </p:sp>
      <p:sp>
        <p:nvSpPr>
          <p:cNvPr id="3" name="Content Placeholder 2"/>
          <p:cNvSpPr>
            <a:spLocks noGrp="1"/>
          </p:cNvSpPr>
          <p:nvPr>
            <p:ph idx="1"/>
          </p:nvPr>
        </p:nvSpPr>
        <p:spPr/>
        <p:txBody>
          <a:bodyPr/>
          <a:lstStyle/>
          <a:p>
            <a:pPr>
              <a:buNone/>
            </a:pPr>
            <a:endParaRPr lang="en-US" b="1" dirty="0" smtClean="0"/>
          </a:p>
          <a:p>
            <a:pPr>
              <a:buBlip>
                <a:blip r:embed="rId2"/>
              </a:buBlip>
            </a:pPr>
            <a:r>
              <a:rPr lang="en-US" dirty="0" smtClean="0"/>
              <a:t>Company: Meaning, nature and Kinds</a:t>
            </a:r>
          </a:p>
          <a:p>
            <a:pPr>
              <a:buBlip>
                <a:blip r:embed="rId2"/>
              </a:buBlip>
            </a:pPr>
            <a:r>
              <a:rPr lang="en-US" dirty="0" smtClean="0"/>
              <a:t> Registration: advantages and disadvantages</a:t>
            </a:r>
          </a:p>
          <a:p>
            <a:pPr>
              <a:buBlip>
                <a:blip r:embed="rId2"/>
              </a:buBlip>
            </a:pPr>
            <a:r>
              <a:rPr lang="en-US" dirty="0" smtClean="0"/>
              <a:t>Formation</a:t>
            </a:r>
          </a:p>
          <a:p>
            <a:pPr>
              <a:buBlip>
                <a:blip r:embed="rId2"/>
              </a:buBlip>
            </a:pPr>
            <a:r>
              <a:rPr lang="en-US" dirty="0" smtClean="0"/>
              <a:t>Corporate veil.</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VIT-Laptop\Desktop\nepal\20150701_114449.jpg"/>
          <p:cNvPicPr>
            <a:picLocks noChangeAspect="1" noChangeArrowheads="1"/>
          </p:cNvPicPr>
          <p:nvPr/>
        </p:nvPicPr>
        <p:blipFill>
          <a:blip r:embed="rId2" cstate="print"/>
          <a:srcRect/>
          <a:stretch>
            <a:fillRect/>
          </a:stretch>
        </p:blipFill>
        <p:spPr bwMode="auto">
          <a:xfrm>
            <a:off x="152400" y="1447800"/>
            <a:ext cx="8839200" cy="5257800"/>
          </a:xfrm>
          <a:prstGeom prst="rect">
            <a:avLst/>
          </a:prstGeom>
          <a:noFill/>
        </p:spPr>
      </p:pic>
      <p:sp>
        <p:nvSpPr>
          <p:cNvPr id="3" name="TextBox 2"/>
          <p:cNvSpPr txBox="1"/>
          <p:nvPr/>
        </p:nvSpPr>
        <p:spPr>
          <a:xfrm>
            <a:off x="762000" y="457200"/>
            <a:ext cx="7657289" cy="584775"/>
          </a:xfrm>
          <a:prstGeom prst="rect">
            <a:avLst/>
          </a:prstGeom>
          <a:noFill/>
        </p:spPr>
        <p:txBody>
          <a:bodyPr wrap="none" rtlCol="0">
            <a:spAutoFit/>
          </a:bodyPr>
          <a:lstStyle/>
          <a:p>
            <a:r>
              <a:rPr lang="en-US" sz="3200" dirty="0" smtClean="0"/>
              <a:t>Company’s right to sue as an indigent person</a:t>
            </a:r>
            <a:endParaRPr lang="en-US" sz="32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228600"/>
            <a:ext cx="8610600" cy="6400800"/>
          </a:xfrm>
        </p:spPr>
        <p:txBody>
          <a:bodyPr>
            <a:normAutofit fontScale="70000" lnSpcReduction="20000"/>
          </a:bodyPr>
          <a:lstStyle/>
          <a:p>
            <a:pPr marL="514350" indent="-514350">
              <a:buAutoNum type="arabicPeriod" startAt="3"/>
            </a:pPr>
            <a:r>
              <a:rPr lang="en-US" b="1" u="sng" dirty="0" smtClean="0">
                <a:solidFill>
                  <a:srgbClr val="00B050"/>
                </a:solidFill>
              </a:rPr>
              <a:t>Limited Liability</a:t>
            </a:r>
          </a:p>
          <a:p>
            <a:pPr>
              <a:buNone/>
            </a:pPr>
            <a:r>
              <a:rPr lang="en-US" dirty="0" smtClean="0"/>
              <a:t>	</a:t>
            </a:r>
          </a:p>
          <a:p>
            <a:pPr>
              <a:buNone/>
            </a:pPr>
            <a:r>
              <a:rPr lang="en-US" dirty="0" smtClean="0"/>
              <a:t>	“The privilege of limited liability for business debts is one of the principal advantages of doing business under the corporate form of organization.” </a:t>
            </a:r>
          </a:p>
          <a:p>
            <a:pPr>
              <a:buNone/>
            </a:pPr>
            <a:r>
              <a:rPr lang="en-US" dirty="0" smtClean="0"/>
              <a:t>	</a:t>
            </a:r>
          </a:p>
          <a:p>
            <a:pPr>
              <a:buNone/>
            </a:pPr>
            <a:r>
              <a:rPr lang="en-US" dirty="0" smtClean="0"/>
              <a:t>	The company, being a separate person, is the owner of its assets and bound by its liabilities. The liability of a member as shareholder, extends to the contribution to the capital of the company up to the nominal value of the shares held and not paid by him. </a:t>
            </a:r>
          </a:p>
          <a:p>
            <a:pPr>
              <a:buNone/>
            </a:pPr>
            <a:endParaRPr lang="en-US" dirty="0" smtClean="0"/>
          </a:p>
          <a:p>
            <a:pPr>
              <a:buNone/>
            </a:pPr>
            <a:r>
              <a:rPr lang="en-US" dirty="0" smtClean="0"/>
              <a:t>	Members, even as a whole, are neither the owners of the company’s undertakings, nor liable for its debts. In other words, a shareholder is liable to pay the balance, if any, due on the shares held by him, when called upon to pay and nothing more, even if the liabilities of the company far exceed its assets. This means that the </a:t>
            </a:r>
            <a:r>
              <a:rPr lang="en-US" b="1" dirty="0" smtClean="0"/>
              <a:t>liability of a member is limited.</a:t>
            </a:r>
          </a:p>
          <a:p>
            <a:pPr>
              <a:buNone/>
            </a:pPr>
            <a:endParaRPr lang="en-US" dirty="0" smtClean="0"/>
          </a:p>
          <a:p>
            <a:pPr>
              <a:buNone/>
            </a:pPr>
            <a:r>
              <a:rPr lang="en-US" dirty="0" smtClean="0"/>
              <a:t>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0"/>
            <a:ext cx="8839200" cy="6858000"/>
          </a:xfrm>
        </p:spPr>
        <p:txBody>
          <a:bodyPr>
            <a:normAutofit fontScale="70000" lnSpcReduction="20000"/>
          </a:bodyPr>
          <a:lstStyle/>
          <a:p>
            <a:pPr>
              <a:buNone/>
            </a:pPr>
            <a:endParaRPr lang="en-US" b="1" u="sng" dirty="0" smtClean="0"/>
          </a:p>
          <a:p>
            <a:pPr>
              <a:buNone/>
            </a:pPr>
            <a:r>
              <a:rPr lang="en-US" b="1" dirty="0" smtClean="0">
                <a:solidFill>
                  <a:srgbClr val="00B050"/>
                </a:solidFill>
              </a:rPr>
              <a:t>3.1	</a:t>
            </a:r>
            <a:r>
              <a:rPr lang="en-US" b="1" u="sng" dirty="0" smtClean="0">
                <a:solidFill>
                  <a:srgbClr val="00B050"/>
                </a:solidFill>
              </a:rPr>
              <a:t>Exceptions to the principle of limited liability</a:t>
            </a:r>
          </a:p>
          <a:p>
            <a:pPr>
              <a:buNone/>
            </a:pPr>
            <a:endParaRPr lang="en-US" b="1" u="sng" dirty="0" smtClean="0"/>
          </a:p>
          <a:p>
            <a:pPr marL="514350" indent="-514350">
              <a:buAutoNum type="arabicPeriod"/>
            </a:pPr>
            <a:r>
              <a:rPr lang="en-US" dirty="0" smtClean="0"/>
              <a:t>Where a company has been got incorporated by </a:t>
            </a:r>
            <a:r>
              <a:rPr lang="en-US" b="1" dirty="0" smtClean="0"/>
              <a:t>furnishing any false </a:t>
            </a:r>
            <a:r>
              <a:rPr lang="en-US" dirty="0" smtClean="0"/>
              <a:t>or </a:t>
            </a:r>
            <a:r>
              <a:rPr lang="en-US" b="1" dirty="0" smtClean="0"/>
              <a:t>incorrect information </a:t>
            </a:r>
            <a:r>
              <a:rPr lang="en-US" dirty="0" smtClean="0"/>
              <a:t>or representation or by suppressing any material fact or information in any of the documents or declaration filed or made for incorporating such company or by any fraudulent action</a:t>
            </a:r>
          </a:p>
          <a:p>
            <a:pPr marL="514350" indent="-514350">
              <a:buAutoNum type="arabicPeriod" startAt="2"/>
            </a:pPr>
            <a:r>
              <a:rPr lang="en-US" dirty="0" smtClean="0"/>
              <a:t>where in the course of winding up it appears that any business of the company has been carried on with </a:t>
            </a:r>
            <a:r>
              <a:rPr lang="en-US" b="1" dirty="0" smtClean="0"/>
              <a:t>an intent to defraud </a:t>
            </a:r>
            <a:r>
              <a:rPr lang="en-US" dirty="0" smtClean="0"/>
              <a:t>creditors of the company or any other persons or for any fraudulent purpose</a:t>
            </a:r>
          </a:p>
          <a:p>
            <a:pPr marL="514350" indent="-514350">
              <a:buAutoNum type="arabicPeriod" startAt="2"/>
            </a:pPr>
            <a:r>
              <a:rPr lang="en-US" dirty="0" smtClean="0"/>
              <a:t>When the company is </a:t>
            </a:r>
            <a:r>
              <a:rPr lang="en-US" b="1" dirty="0" smtClean="0"/>
              <a:t>incorporated as an Unlimited Company</a:t>
            </a:r>
          </a:p>
          <a:p>
            <a:pPr marL="514350" indent="-514350">
              <a:buAutoNum type="arabicPeriod" startAt="2"/>
            </a:pPr>
            <a:r>
              <a:rPr lang="en-US" dirty="0" smtClean="0"/>
              <a:t>Where it is </a:t>
            </a:r>
            <a:r>
              <a:rPr lang="en-US" b="1" dirty="0" smtClean="0"/>
              <a:t>proved</a:t>
            </a:r>
            <a:r>
              <a:rPr lang="en-US" dirty="0" smtClean="0"/>
              <a:t> that a </a:t>
            </a:r>
            <a:r>
              <a:rPr lang="en-US" b="1" dirty="0" smtClean="0"/>
              <a:t>prospectus has been issued with intent to defraud the applicants </a:t>
            </a:r>
            <a:r>
              <a:rPr lang="en-US" dirty="0" smtClean="0"/>
              <a:t>for the securities of a company or any other person or for any fraudulent purpose, every person who was a director at the time of issue of the prospectus or has been named as a director in the prospectus or every person who has authorized the issue of prospectus or every promoter or a person referred to as an expert in the prospectus shall be personally responsible, without any limitation of liability, for all or any of the losses or damages that may have been incurred by any person who subscribed to the securities on the basis of such prospectus</a:t>
            </a:r>
          </a:p>
          <a:p>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52400"/>
            <a:ext cx="8686800" cy="6553200"/>
          </a:xfrm>
        </p:spPr>
        <p:txBody>
          <a:bodyPr>
            <a:normAutofit fontScale="62500" lnSpcReduction="20000"/>
          </a:bodyPr>
          <a:lstStyle/>
          <a:p>
            <a:pPr marL="514350" indent="-514350">
              <a:buAutoNum type="arabicPeriod" startAt="4"/>
            </a:pPr>
            <a:r>
              <a:rPr lang="en-US" b="1" u="sng" dirty="0" smtClean="0">
                <a:solidFill>
                  <a:srgbClr val="00B050"/>
                </a:solidFill>
              </a:rPr>
              <a:t>Perpetual Succession:</a:t>
            </a:r>
          </a:p>
          <a:p>
            <a:endParaRPr lang="en-US" dirty="0" smtClean="0"/>
          </a:p>
          <a:p>
            <a:pPr>
              <a:buNone/>
            </a:pPr>
            <a:r>
              <a:rPr lang="en-US" dirty="0" smtClean="0"/>
              <a:t>	An incorporated company never dies, except when it is wound up as per law. A company, being a separate legal person is unaffected by death or departure of any member and it remains the same entity, despite total change in the membership. </a:t>
            </a:r>
          </a:p>
          <a:p>
            <a:pPr>
              <a:buNone/>
            </a:pPr>
            <a:endParaRPr lang="en-US" dirty="0" smtClean="0"/>
          </a:p>
          <a:p>
            <a:pPr>
              <a:buNone/>
            </a:pPr>
            <a:r>
              <a:rPr lang="en-US" dirty="0" smtClean="0"/>
              <a:t>	A company’s life is determined by the terms of its Memorandum of Association. It may be perpetual, or it may continue for a specified time to carry on a task or object as laid down in the Memorandum of Association. </a:t>
            </a:r>
          </a:p>
          <a:p>
            <a:pPr>
              <a:buNone/>
            </a:pPr>
            <a:endParaRPr lang="en-US" dirty="0" smtClean="0"/>
          </a:p>
          <a:p>
            <a:pPr>
              <a:buNone/>
            </a:pPr>
            <a:r>
              <a:rPr lang="en-US" dirty="0" smtClean="0"/>
              <a:t>	Perpetual succession, therefore, </a:t>
            </a:r>
            <a:r>
              <a:rPr lang="en-US" b="1" dirty="0" smtClean="0">
                <a:solidFill>
                  <a:srgbClr val="FFC000"/>
                </a:solidFill>
              </a:rPr>
              <a:t>means that the membership of a company may keep changing from time to time, but that shall not affect its continuity</a:t>
            </a:r>
            <a:r>
              <a:rPr lang="en-US" dirty="0" smtClean="0">
                <a:solidFill>
                  <a:srgbClr val="FFC000"/>
                </a:solidFill>
              </a:rPr>
              <a:t>. </a:t>
            </a:r>
            <a:r>
              <a:rPr lang="en-US" dirty="0" smtClean="0"/>
              <a:t>The membership of an incorporated company may change either because one shareholder has sold/transferred his shares to another or his shares devolve on his legal representatives on his death or he ceases to be a member under some other provisions of the Companies Act. </a:t>
            </a:r>
          </a:p>
          <a:p>
            <a:pPr>
              <a:buNone/>
            </a:pPr>
            <a:endParaRPr lang="en-US" dirty="0" smtClean="0"/>
          </a:p>
          <a:p>
            <a:pPr>
              <a:buNone/>
            </a:pPr>
            <a:r>
              <a:rPr lang="en-US" dirty="0" smtClean="0"/>
              <a:t>	Thus, perpetual succession denotes the ability of a company to maintain its existence by the succession of new individuals who step into the shoes of those who cease to be members of the company.</a:t>
            </a:r>
            <a:endParaRPr lang="en-US" b="1" u="sng" dirty="0">
              <a:solidFill>
                <a:srgbClr val="00B050"/>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248400"/>
          </a:xfrm>
        </p:spPr>
        <p:txBody>
          <a:bodyPr>
            <a:normAutofit fontScale="85000" lnSpcReduction="20000"/>
          </a:bodyPr>
          <a:lstStyle/>
          <a:p>
            <a:pPr marL="514350" indent="-514350">
              <a:buAutoNum type="arabicPeriod" startAt="5"/>
            </a:pPr>
            <a:r>
              <a:rPr lang="en-US" b="1" u="sng" dirty="0" smtClean="0">
                <a:solidFill>
                  <a:srgbClr val="00B050"/>
                </a:solidFill>
              </a:rPr>
              <a:t>Separate Property </a:t>
            </a:r>
            <a:r>
              <a:rPr lang="en-US" b="1" dirty="0" smtClean="0">
                <a:solidFill>
                  <a:srgbClr val="00B050"/>
                </a:solidFill>
              </a:rPr>
              <a:t>:</a:t>
            </a:r>
          </a:p>
          <a:p>
            <a:pPr marL="514350" indent="-514350">
              <a:buNone/>
            </a:pPr>
            <a:endParaRPr lang="en-US" b="1" dirty="0" smtClean="0">
              <a:solidFill>
                <a:srgbClr val="00B050"/>
              </a:solidFill>
            </a:endParaRPr>
          </a:p>
          <a:p>
            <a:pPr>
              <a:buNone/>
            </a:pPr>
            <a:endParaRPr lang="en-US" dirty="0" smtClean="0"/>
          </a:p>
          <a:p>
            <a:pPr>
              <a:buNone/>
            </a:pPr>
            <a:r>
              <a:rPr lang="en-US" dirty="0" smtClean="0"/>
              <a:t>	A company being a legal person and entirely distinct from its members, is capable of owning, enjoying and disposing of property in its own name. </a:t>
            </a:r>
          </a:p>
          <a:p>
            <a:pPr>
              <a:buNone/>
            </a:pPr>
            <a:endParaRPr lang="en-US" dirty="0" smtClean="0"/>
          </a:p>
          <a:p>
            <a:pPr>
              <a:buNone/>
            </a:pPr>
            <a:r>
              <a:rPr lang="en-US" dirty="0" smtClean="0"/>
              <a:t>	The company is the real person in which all its property is vested, and by which it is controlled, managed and disposed off. </a:t>
            </a:r>
          </a:p>
          <a:p>
            <a:pPr>
              <a:buNone/>
            </a:pPr>
            <a:endParaRPr lang="en-US" dirty="0" smtClean="0"/>
          </a:p>
          <a:p>
            <a:pPr>
              <a:buNone/>
            </a:pPr>
            <a:r>
              <a:rPr lang="en-US" dirty="0" smtClean="0"/>
              <a:t>	Their Lordships of the Madras High Court in </a:t>
            </a:r>
            <a:r>
              <a:rPr lang="en-US" i="1" dirty="0" smtClean="0"/>
              <a:t>R.F. </a:t>
            </a:r>
            <a:r>
              <a:rPr lang="en-US" i="1" dirty="0" err="1" smtClean="0"/>
              <a:t>Perumal</a:t>
            </a:r>
            <a:r>
              <a:rPr lang="en-US" i="1" dirty="0" smtClean="0"/>
              <a:t> v. H. John </a:t>
            </a:r>
            <a:r>
              <a:rPr lang="en-US" i="1" dirty="0" err="1" smtClean="0"/>
              <a:t>Deavin</a:t>
            </a:r>
            <a:r>
              <a:rPr lang="en-US" i="1" dirty="0" smtClean="0"/>
              <a:t>, A.I.R. 1960 Mad. 43 held that “</a:t>
            </a:r>
            <a:r>
              <a:rPr lang="en-US" i="1" dirty="0" smtClean="0">
                <a:solidFill>
                  <a:srgbClr val="FF0000"/>
                </a:solidFill>
              </a:rPr>
              <a:t>no member can claim himself to be the owner of </a:t>
            </a:r>
            <a:r>
              <a:rPr lang="en-US" dirty="0" smtClean="0">
                <a:solidFill>
                  <a:srgbClr val="FF0000"/>
                </a:solidFill>
              </a:rPr>
              <a:t>the company’s property during its existence or in its winding-up</a:t>
            </a:r>
            <a:r>
              <a:rPr lang="en-US" dirty="0" smtClean="0"/>
              <a:t>”.</a:t>
            </a:r>
            <a:endParaRPr lang="en-US" dirty="0">
              <a:solidFill>
                <a:srgbClr val="00B05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76200"/>
            <a:ext cx="8686800" cy="6629400"/>
          </a:xfrm>
        </p:spPr>
        <p:txBody>
          <a:bodyPr>
            <a:normAutofit fontScale="92500" lnSpcReduction="20000"/>
          </a:bodyPr>
          <a:lstStyle/>
          <a:p>
            <a:pPr algn="ctr">
              <a:buNone/>
            </a:pPr>
            <a:r>
              <a:rPr lang="en-US" b="1" u="sng" dirty="0" smtClean="0"/>
              <a:t>CASE  LAW</a:t>
            </a:r>
          </a:p>
          <a:p>
            <a:pPr algn="ctr">
              <a:buNone/>
            </a:pPr>
            <a:endParaRPr lang="en-US" b="1" u="sng" dirty="0" smtClean="0"/>
          </a:p>
          <a:p>
            <a:pPr algn="ctr">
              <a:buNone/>
            </a:pPr>
            <a:r>
              <a:rPr lang="en-US" b="1" i="1" dirty="0" smtClean="0"/>
              <a:t>Mrs. </a:t>
            </a:r>
            <a:r>
              <a:rPr lang="en-US" b="1" i="1" dirty="0" err="1" smtClean="0"/>
              <a:t>Bacha</a:t>
            </a:r>
            <a:r>
              <a:rPr lang="en-US" b="1" i="1" dirty="0" smtClean="0"/>
              <a:t> F. </a:t>
            </a:r>
            <a:r>
              <a:rPr lang="en-US" b="1" i="1" dirty="0" err="1" smtClean="0"/>
              <a:t>Guzdar</a:t>
            </a:r>
            <a:r>
              <a:rPr lang="en-US" b="1" i="1" dirty="0" smtClean="0"/>
              <a:t> v. The Commissioner of Income Tax, Bombay, A.I.R. 1955 S.C. 74</a:t>
            </a:r>
          </a:p>
          <a:p>
            <a:endParaRPr lang="en-US" dirty="0" smtClean="0"/>
          </a:p>
          <a:p>
            <a:r>
              <a:rPr lang="en-US" dirty="0" smtClean="0"/>
              <a:t>It was observed by the Supreme Court that a shareholder does not, </a:t>
            </a:r>
            <a:r>
              <a:rPr lang="en-US" u="sng" dirty="0" smtClean="0"/>
              <a:t>as is erroneously believed </a:t>
            </a:r>
            <a:r>
              <a:rPr lang="en-US" dirty="0" smtClean="0"/>
              <a:t>by some people, become the part </a:t>
            </a:r>
            <a:r>
              <a:rPr lang="en-US" dirty="0" smtClean="0">
                <a:solidFill>
                  <a:srgbClr val="FF0000"/>
                </a:solidFill>
              </a:rPr>
              <a:t>owner of the company or its property</a:t>
            </a:r>
            <a:r>
              <a:rPr lang="en-US" dirty="0" smtClean="0"/>
              <a:t>; </a:t>
            </a:r>
          </a:p>
          <a:p>
            <a:pPr lvl="1"/>
            <a:r>
              <a:rPr lang="en-US" dirty="0" smtClean="0"/>
              <a:t>He is only given certain rights by law, e.g., to receive notice of or to attend or vote at the meetings of the shareholders. </a:t>
            </a:r>
          </a:p>
          <a:p>
            <a:r>
              <a:rPr lang="en-US" dirty="0" smtClean="0"/>
              <a:t>The court refused to identify the shareholders with the company and reiterated the distinct personality of the company.</a:t>
            </a:r>
            <a:endParaRPr lang="en-US" dirty="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8915400" cy="6629400"/>
          </a:xfrm>
        </p:spPr>
        <p:txBody>
          <a:bodyPr>
            <a:normAutofit fontScale="70000" lnSpcReduction="20000"/>
          </a:bodyPr>
          <a:lstStyle/>
          <a:p>
            <a:pPr marL="514350" indent="-514350">
              <a:buAutoNum type="arabicPeriod" startAt="6"/>
            </a:pPr>
            <a:r>
              <a:rPr lang="en-US" b="1" u="sng" dirty="0" smtClean="0">
                <a:solidFill>
                  <a:srgbClr val="00B050"/>
                </a:solidFill>
              </a:rPr>
              <a:t>Transferability of Shares</a:t>
            </a:r>
            <a:r>
              <a:rPr lang="en-US" b="1" dirty="0" smtClean="0">
                <a:solidFill>
                  <a:srgbClr val="00B050"/>
                </a:solidFill>
              </a:rPr>
              <a:t>:</a:t>
            </a:r>
          </a:p>
          <a:p>
            <a:pPr marL="514350" indent="-514350">
              <a:buNone/>
            </a:pPr>
            <a:endParaRPr lang="en-US" b="1" dirty="0" smtClean="0">
              <a:solidFill>
                <a:srgbClr val="00B050"/>
              </a:solidFill>
            </a:endParaRPr>
          </a:p>
          <a:p>
            <a:r>
              <a:rPr lang="en-US" dirty="0" smtClean="0"/>
              <a:t>The capital of a company is divided into parts, called shares.</a:t>
            </a:r>
          </a:p>
          <a:p>
            <a:endParaRPr lang="en-US" dirty="0" smtClean="0"/>
          </a:p>
          <a:p>
            <a:r>
              <a:rPr lang="en-US" dirty="0" smtClean="0"/>
              <a:t>The shares are said to be movable property and, subject to certain conditions, freely transferable, so that no shareholder is permanently or necessarily wedded to a company. </a:t>
            </a:r>
          </a:p>
          <a:p>
            <a:r>
              <a:rPr lang="en-US" dirty="0" smtClean="0"/>
              <a:t>When the joint stock companies were established, </a:t>
            </a:r>
            <a:r>
              <a:rPr lang="en-US" dirty="0" smtClean="0">
                <a:solidFill>
                  <a:srgbClr val="FF0000"/>
                </a:solidFill>
              </a:rPr>
              <a:t>the object was that their shares should be capable of being easily transferred</a:t>
            </a:r>
            <a:r>
              <a:rPr lang="en-US" dirty="0" smtClean="0"/>
              <a:t>, [In </a:t>
            </a:r>
            <a:r>
              <a:rPr lang="en-US" i="1" dirty="0" smtClean="0"/>
              <a:t>Re. </a:t>
            </a:r>
            <a:r>
              <a:rPr lang="en-US" i="1" dirty="0" err="1" smtClean="0"/>
              <a:t>Balia</a:t>
            </a:r>
            <a:r>
              <a:rPr lang="en-US" i="1" dirty="0" smtClean="0"/>
              <a:t> and San Francisco </a:t>
            </a:r>
            <a:r>
              <a:rPr lang="en-US" i="1" dirty="0" err="1" smtClean="0"/>
              <a:t>Rly</a:t>
            </a:r>
            <a:r>
              <a:rPr lang="en-US" i="1" dirty="0" smtClean="0"/>
              <a:t>., (1968)].</a:t>
            </a:r>
          </a:p>
          <a:p>
            <a:r>
              <a:rPr lang="en-US" dirty="0" smtClean="0"/>
              <a:t>Section 44 of the Companies Act, 2013 enunciates the principle by providing that the shares held by the members are movable property and can be transferred from one person to another in the manner provided by the articles (AOA). </a:t>
            </a:r>
          </a:p>
          <a:p>
            <a:r>
              <a:rPr lang="en-US" dirty="0" smtClean="0"/>
              <a:t>A member may sell his shares in the open market and realize the money invested by him. This provides liquidity to a member (as he can freely sell his shares) and ensures stability to the company (as the member is not withdrawing his money from the company). </a:t>
            </a:r>
          </a:p>
          <a:p>
            <a:r>
              <a:rPr lang="en-US" dirty="0" smtClean="0"/>
              <a:t>The Stock Exchanges provide adequate facilities for the sale and purchase of shares.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8915400" cy="6629400"/>
          </a:xfrm>
        </p:spPr>
        <p:txBody>
          <a:bodyPr>
            <a:normAutofit fontScale="62500" lnSpcReduction="20000"/>
          </a:bodyPr>
          <a:lstStyle/>
          <a:p>
            <a:pPr marL="514350" indent="-514350">
              <a:buAutoNum type="arabicPeriod" startAt="7"/>
            </a:pPr>
            <a:endParaRPr lang="en-US" b="1" u="sng" dirty="0" smtClean="0">
              <a:solidFill>
                <a:srgbClr val="00B050"/>
              </a:solidFill>
            </a:endParaRPr>
          </a:p>
          <a:p>
            <a:pPr marL="514350" indent="-514350">
              <a:buAutoNum type="arabicPeriod" startAt="7"/>
            </a:pPr>
            <a:r>
              <a:rPr lang="en-US" b="1" u="sng" dirty="0" smtClean="0">
                <a:solidFill>
                  <a:srgbClr val="00B050"/>
                </a:solidFill>
              </a:rPr>
              <a:t>Common Seal</a:t>
            </a:r>
            <a:r>
              <a:rPr lang="en-US" dirty="0" smtClean="0">
                <a:solidFill>
                  <a:srgbClr val="00B050"/>
                </a:solidFill>
              </a:rPr>
              <a:t>: </a:t>
            </a:r>
          </a:p>
          <a:p>
            <a:pPr marL="514350" indent="-514350">
              <a:buNone/>
            </a:pPr>
            <a:endParaRPr lang="en-US" dirty="0" smtClean="0">
              <a:solidFill>
                <a:srgbClr val="00B050"/>
              </a:solidFill>
            </a:endParaRPr>
          </a:p>
          <a:p>
            <a:r>
              <a:rPr lang="en-US" dirty="0" smtClean="0"/>
              <a:t>Upon incorporation, a company becomes a legal entity with perpetual succession and a common seal. Since the company has no physical existence, it must act through its agents and </a:t>
            </a:r>
            <a:r>
              <a:rPr lang="en-US" dirty="0" smtClean="0">
                <a:solidFill>
                  <a:srgbClr val="FF0000"/>
                </a:solidFill>
              </a:rPr>
              <a:t>all contracts entered into by its agents must be under the seal of the company. </a:t>
            </a:r>
          </a:p>
          <a:p>
            <a:pPr>
              <a:buNone/>
            </a:pPr>
            <a:endParaRPr lang="en-US" dirty="0" smtClean="0"/>
          </a:p>
          <a:p>
            <a:r>
              <a:rPr lang="en-US" dirty="0" smtClean="0"/>
              <a:t>The Common Seal acts as </a:t>
            </a:r>
            <a:r>
              <a:rPr lang="en-US" b="1" dirty="0" smtClean="0">
                <a:solidFill>
                  <a:srgbClr val="00B050"/>
                </a:solidFill>
              </a:rPr>
              <a:t>the official signature of a company</a:t>
            </a:r>
            <a:r>
              <a:rPr lang="en-US" dirty="0" smtClean="0"/>
              <a:t>. The name of the company must be engraved on its common seal. A rubber stamp does not serve the purpose. </a:t>
            </a:r>
          </a:p>
          <a:p>
            <a:pPr>
              <a:buNone/>
            </a:pPr>
            <a:endParaRPr lang="en-US" dirty="0" smtClean="0"/>
          </a:p>
          <a:p>
            <a:r>
              <a:rPr lang="en-US" dirty="0" smtClean="0">
                <a:solidFill>
                  <a:srgbClr val="FF0000"/>
                </a:solidFill>
              </a:rPr>
              <a:t>A document not bearing common seal of the company</a:t>
            </a:r>
            <a:r>
              <a:rPr lang="en-US" dirty="0" smtClean="0"/>
              <a:t>, when the resolution passed by the Board, for its execution requires the common seal to be affixed is </a:t>
            </a:r>
            <a:r>
              <a:rPr lang="en-US" dirty="0" smtClean="0">
                <a:solidFill>
                  <a:srgbClr val="FF0000"/>
                </a:solidFill>
              </a:rPr>
              <a:t>not authentic and shall have no legal force behind it</a:t>
            </a:r>
            <a:r>
              <a:rPr lang="en-US" dirty="0" smtClean="0"/>
              <a:t>. However, a person duly </a:t>
            </a:r>
            <a:r>
              <a:rPr lang="en-US" dirty="0" err="1" smtClean="0"/>
              <a:t>authorised</a:t>
            </a:r>
            <a:r>
              <a:rPr lang="en-US" dirty="0" smtClean="0"/>
              <a:t> to execute documents pursuant to a power of attorney granted in his </a:t>
            </a:r>
            <a:r>
              <a:rPr lang="en-US" dirty="0" err="1" smtClean="0"/>
              <a:t>favour</a:t>
            </a:r>
            <a:r>
              <a:rPr lang="en-US" dirty="0" smtClean="0"/>
              <a:t> under the common seal of the company may execute such documents and it is not necessary for the common seal to be affixed to such documents.</a:t>
            </a:r>
          </a:p>
          <a:p>
            <a:pPr>
              <a:buNone/>
            </a:pPr>
            <a:endParaRPr lang="en-US" dirty="0" smtClean="0"/>
          </a:p>
          <a:p>
            <a:r>
              <a:rPr lang="en-US" dirty="0" smtClean="0"/>
              <a:t>The person, </a:t>
            </a:r>
            <a:r>
              <a:rPr lang="en-US" dirty="0" err="1" smtClean="0"/>
              <a:t>authorised</a:t>
            </a:r>
            <a:r>
              <a:rPr lang="en-US" dirty="0" smtClean="0"/>
              <a:t> to use the seal, should ensure that it is kept under his personal custody and is used very carefully because any deed, instrument or a document to which seal is improperly or fraudulently affixed will involve the company in legal action and litigation.</a:t>
            </a:r>
            <a:endParaRPr lang="en-US" dirty="0" smtClean="0">
              <a:solidFill>
                <a:srgbClr val="00B050"/>
              </a:solidFill>
            </a:endParaRPr>
          </a:p>
          <a:p>
            <a:pPr>
              <a:buNone/>
            </a:pPr>
            <a:endParaRPr lang="en-US" dirty="0">
              <a:solidFill>
                <a:srgbClr val="00B050"/>
              </a:solidFill>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76200"/>
            <a:ext cx="8839200" cy="6705600"/>
          </a:xfrm>
        </p:spPr>
        <p:txBody>
          <a:bodyPr>
            <a:normAutofit fontScale="92500" lnSpcReduction="10000"/>
          </a:bodyPr>
          <a:lstStyle/>
          <a:p>
            <a:pPr>
              <a:buNone/>
            </a:pPr>
            <a:r>
              <a:rPr lang="en-US" b="1" dirty="0" smtClean="0">
                <a:solidFill>
                  <a:srgbClr val="00B050"/>
                </a:solidFill>
              </a:rPr>
              <a:t>8. </a:t>
            </a:r>
            <a:r>
              <a:rPr lang="en-US" b="1" u="sng" dirty="0" smtClean="0">
                <a:solidFill>
                  <a:srgbClr val="00B050"/>
                </a:solidFill>
              </a:rPr>
              <a:t>Capacity to Sue and Be Sued</a:t>
            </a:r>
            <a:r>
              <a:rPr lang="en-US" b="1" dirty="0" smtClean="0">
                <a:solidFill>
                  <a:srgbClr val="00B050"/>
                </a:solidFill>
              </a:rPr>
              <a:t> :</a:t>
            </a:r>
          </a:p>
          <a:p>
            <a:pPr>
              <a:buNone/>
            </a:pPr>
            <a:endParaRPr lang="en-US" dirty="0" smtClean="0"/>
          </a:p>
          <a:p>
            <a:r>
              <a:rPr lang="en-US" dirty="0" smtClean="0"/>
              <a:t>A company being a body corporate, can sue and be sued in its own name. </a:t>
            </a:r>
          </a:p>
          <a:p>
            <a:pPr>
              <a:buNone/>
            </a:pPr>
            <a:r>
              <a:rPr lang="en-US" dirty="0" smtClean="0"/>
              <a:t>	</a:t>
            </a:r>
          </a:p>
          <a:p>
            <a:r>
              <a:rPr lang="en-US" dirty="0" smtClean="0"/>
              <a:t>To sue, means </a:t>
            </a:r>
            <a:r>
              <a:rPr lang="en-US" dirty="0" smtClean="0">
                <a:solidFill>
                  <a:srgbClr val="FF0000"/>
                </a:solidFill>
              </a:rPr>
              <a:t>to institute legal proceedings against </a:t>
            </a:r>
            <a:r>
              <a:rPr lang="en-US" dirty="0" smtClean="0"/>
              <a:t>(a person) or to bring a suit in a court of law. All legal proceedings against the company are to be instituted in its name. Similarly, the company may bring an action against anyone in its own name.</a:t>
            </a:r>
          </a:p>
          <a:p>
            <a:pPr>
              <a:buNone/>
            </a:pPr>
            <a:endParaRPr lang="en-US" dirty="0" smtClean="0"/>
          </a:p>
          <a:p>
            <a:pPr>
              <a:buNone/>
            </a:pPr>
            <a:endParaRPr lang="en-US" i="1" dirty="0" smtClean="0"/>
          </a:p>
          <a:p>
            <a:r>
              <a:rPr lang="en-US" i="1" dirty="0" smtClean="0"/>
              <a:t>A company, as </a:t>
            </a:r>
            <a:r>
              <a:rPr lang="en-US" dirty="0" smtClean="0"/>
              <a:t>a person distinct from its members, may even sue one of its own members. </a:t>
            </a:r>
          </a:p>
          <a:p>
            <a:pPr>
              <a:buNone/>
            </a:pPr>
            <a:endParaRPr lang="en-US" dirty="0"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8915400" cy="6629400"/>
          </a:xfrm>
        </p:spPr>
        <p:txBody>
          <a:bodyPr>
            <a:normAutofit fontScale="85000" lnSpcReduction="20000"/>
          </a:bodyPr>
          <a:lstStyle/>
          <a:p>
            <a:pPr marL="514350" indent="-514350">
              <a:buAutoNum type="arabicPeriod" startAt="9"/>
            </a:pPr>
            <a:r>
              <a:rPr lang="en-US" b="1" u="sng" dirty="0" smtClean="0">
                <a:solidFill>
                  <a:srgbClr val="00B050"/>
                </a:solidFill>
              </a:rPr>
              <a:t>Contractual Rights </a:t>
            </a:r>
            <a:r>
              <a:rPr lang="en-US" b="1" dirty="0" smtClean="0">
                <a:solidFill>
                  <a:srgbClr val="00B050"/>
                </a:solidFill>
              </a:rPr>
              <a:t>:</a:t>
            </a:r>
          </a:p>
          <a:p>
            <a:pPr marL="514350" indent="-514350">
              <a:buAutoNum type="arabicPeriod" startAt="9"/>
            </a:pPr>
            <a:endParaRPr lang="en-US" b="1" dirty="0" smtClean="0">
              <a:solidFill>
                <a:srgbClr val="00B050"/>
              </a:solidFill>
            </a:endParaRPr>
          </a:p>
          <a:p>
            <a:r>
              <a:rPr lang="en-US" dirty="0" smtClean="0"/>
              <a:t>A company, being a legal entity different from its members, can enter into contracts for the conduct of the business in its own name.</a:t>
            </a:r>
          </a:p>
          <a:p>
            <a:endParaRPr lang="en-US" dirty="0" smtClean="0"/>
          </a:p>
          <a:p>
            <a:r>
              <a:rPr lang="en-US" dirty="0" smtClean="0"/>
              <a:t>A shareholder cannot enforce a contract made by his company; he is neither a party to the contract, nor be entitled to the benefit derived from of it</a:t>
            </a:r>
          </a:p>
          <a:p>
            <a:endParaRPr lang="en-US" dirty="0" smtClean="0"/>
          </a:p>
          <a:p>
            <a:r>
              <a:rPr lang="en-US" dirty="0" smtClean="0"/>
              <a:t>Likewise, </a:t>
            </a:r>
            <a:r>
              <a:rPr lang="en-US" dirty="0" smtClean="0">
                <a:solidFill>
                  <a:srgbClr val="FF0000"/>
                </a:solidFill>
              </a:rPr>
              <a:t>a shareholder cannot be sued </a:t>
            </a:r>
            <a:r>
              <a:rPr lang="en-US" dirty="0" smtClean="0"/>
              <a:t>on contracts made by his company. </a:t>
            </a:r>
          </a:p>
          <a:p>
            <a:endParaRPr lang="en-US" dirty="0" smtClean="0"/>
          </a:p>
          <a:p>
            <a:r>
              <a:rPr lang="en-US" smtClean="0"/>
              <a:t>Therefore</a:t>
            </a:r>
            <a:r>
              <a:rPr lang="en-US" dirty="0" smtClean="0"/>
              <a:t>, the company as a legal person can take action to enforce its legal rights or be sued for breach of its legal duties. Its rights and duties are distinct from those of its constituent members.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fontScale="90000"/>
          </a:bodyPr>
          <a:lstStyle/>
          <a:p>
            <a:r>
              <a:rPr lang="en-US" b="1" u="sng" dirty="0" smtClean="0">
                <a:solidFill>
                  <a:srgbClr val="FF0000"/>
                </a:solidFill>
              </a:rPr>
              <a:t>NATURE AND CHARACTERISTICS OF A COMPANY</a:t>
            </a:r>
            <a:endParaRPr lang="en-US" u="sng" dirty="0">
              <a:solidFill>
                <a:srgbClr val="FF0000"/>
              </a:solidFill>
            </a:endParaRPr>
          </a:p>
        </p:txBody>
      </p:sp>
      <p:sp>
        <p:nvSpPr>
          <p:cNvPr id="3" name="Content Placeholder 2"/>
          <p:cNvSpPr>
            <a:spLocks noGrp="1"/>
          </p:cNvSpPr>
          <p:nvPr>
            <p:ph idx="1"/>
          </p:nvPr>
        </p:nvSpPr>
        <p:spPr>
          <a:xfrm>
            <a:off x="457200" y="1600200"/>
            <a:ext cx="8229600" cy="5257800"/>
          </a:xfrm>
        </p:spPr>
        <p:txBody>
          <a:bodyPr>
            <a:normAutofit fontScale="85000" lnSpcReduction="20000"/>
          </a:bodyPr>
          <a:lstStyle/>
          <a:p>
            <a:r>
              <a:rPr lang="en-US" dirty="0" smtClean="0"/>
              <a:t>Since a corporate body (i.e. a company) is the creation of law, it is not a human being, it is </a:t>
            </a:r>
            <a:r>
              <a:rPr lang="en-US" dirty="0" smtClean="0">
                <a:solidFill>
                  <a:srgbClr val="00B050"/>
                </a:solidFill>
              </a:rPr>
              <a:t>an artificial juridical person</a:t>
            </a:r>
            <a:r>
              <a:rPr lang="en-US" dirty="0" smtClean="0"/>
              <a:t> (i.e. created by law); </a:t>
            </a:r>
          </a:p>
          <a:p>
            <a:endParaRPr lang="en-US" dirty="0" smtClean="0"/>
          </a:p>
          <a:p>
            <a:r>
              <a:rPr lang="en-US" dirty="0" smtClean="0"/>
              <a:t>It is clothed with many rights, obligations, powers and duties prescribed by law; it is called </a:t>
            </a:r>
            <a:r>
              <a:rPr lang="en-US" dirty="0" smtClean="0">
                <a:solidFill>
                  <a:srgbClr val="00B050"/>
                </a:solidFill>
              </a:rPr>
              <a:t>a ‘person’</a:t>
            </a:r>
            <a:r>
              <a:rPr lang="en-US" dirty="0" smtClean="0"/>
              <a:t>. </a:t>
            </a:r>
          </a:p>
          <a:p>
            <a:endParaRPr lang="en-US" dirty="0" smtClean="0"/>
          </a:p>
          <a:p>
            <a:r>
              <a:rPr lang="en-US" dirty="0" smtClean="0"/>
              <a:t>Being the creation of law, it possesses only the </a:t>
            </a:r>
            <a:r>
              <a:rPr lang="en-US" dirty="0" smtClean="0">
                <a:solidFill>
                  <a:srgbClr val="00B050"/>
                </a:solidFill>
              </a:rPr>
              <a:t>powers</a:t>
            </a:r>
            <a:r>
              <a:rPr lang="en-US" dirty="0" smtClean="0"/>
              <a:t> conferred upon it </a:t>
            </a:r>
            <a:r>
              <a:rPr lang="en-US" dirty="0" smtClean="0">
                <a:solidFill>
                  <a:srgbClr val="00B050"/>
                </a:solidFill>
              </a:rPr>
              <a:t>by its Memorandum of Association </a:t>
            </a:r>
            <a:r>
              <a:rPr lang="en-US" dirty="0" smtClean="0"/>
              <a:t>which is the charter of the company. </a:t>
            </a:r>
          </a:p>
          <a:p>
            <a:endParaRPr lang="en-US" dirty="0" smtClean="0"/>
          </a:p>
          <a:p>
            <a:r>
              <a:rPr lang="en-US" dirty="0" smtClean="0"/>
              <a:t>Within the limits of </a:t>
            </a:r>
            <a:r>
              <a:rPr lang="en-US" dirty="0" smtClean="0">
                <a:solidFill>
                  <a:srgbClr val="FF0000"/>
                </a:solidFill>
              </a:rPr>
              <a:t>powers conferred by the charter</a:t>
            </a:r>
            <a:r>
              <a:rPr lang="en-US" dirty="0" smtClean="0"/>
              <a:t>, it can do all acts as a natural person may do.</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8915400" cy="6629400"/>
          </a:xfrm>
        </p:spPr>
        <p:txBody>
          <a:bodyPr>
            <a:normAutofit fontScale="92500" lnSpcReduction="10000"/>
          </a:bodyPr>
          <a:lstStyle/>
          <a:p>
            <a:pPr marL="514350" indent="-514350">
              <a:buAutoNum type="arabicPeriod" startAt="10"/>
            </a:pPr>
            <a:r>
              <a:rPr lang="en-US" b="1" u="sng" dirty="0" smtClean="0">
                <a:solidFill>
                  <a:srgbClr val="00B050"/>
                </a:solidFill>
              </a:rPr>
              <a:t>Limitation of Action</a:t>
            </a:r>
            <a:r>
              <a:rPr lang="en-US" b="1" dirty="0" smtClean="0">
                <a:solidFill>
                  <a:srgbClr val="00B050"/>
                </a:solidFill>
              </a:rPr>
              <a:t>:</a:t>
            </a:r>
          </a:p>
          <a:p>
            <a:pPr marL="514350" indent="-514350">
              <a:buNone/>
            </a:pPr>
            <a:endParaRPr lang="en-US" b="1" u="sng" dirty="0" smtClean="0">
              <a:solidFill>
                <a:srgbClr val="00B050"/>
              </a:solidFill>
            </a:endParaRPr>
          </a:p>
          <a:p>
            <a:r>
              <a:rPr lang="en-US" dirty="0" smtClean="0"/>
              <a:t>A company cannot go beyond the power stated in its MOA. </a:t>
            </a:r>
          </a:p>
          <a:p>
            <a:r>
              <a:rPr lang="en-US" dirty="0" smtClean="0"/>
              <a:t>The MOA of the company regulates the powers and fixes the objects of the company and provides the </a:t>
            </a:r>
            <a:r>
              <a:rPr lang="en-US" dirty="0" smtClean="0">
                <a:solidFill>
                  <a:srgbClr val="7030A0"/>
                </a:solidFill>
              </a:rPr>
              <a:t>edifice (structure)</a:t>
            </a:r>
            <a:r>
              <a:rPr lang="en-US" dirty="0" smtClean="0"/>
              <a:t> upon which the entire structure of the company rests. </a:t>
            </a:r>
          </a:p>
          <a:p>
            <a:r>
              <a:rPr lang="en-US" dirty="0" smtClean="0"/>
              <a:t>The actions and objects of the company are limited within the scope of its MOA. In order to enable it to carry out its actions without such restrictions and limitations in most cases, sufficient powers are granted in the MOA. But once the powers have been laid down, it cannot go beyond such powers unless the MOA, itself altered prior to doing so</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76200"/>
            <a:ext cx="8839200" cy="6629400"/>
          </a:xfrm>
        </p:spPr>
        <p:txBody>
          <a:bodyPr>
            <a:normAutofit fontScale="92500" lnSpcReduction="10000"/>
          </a:bodyPr>
          <a:lstStyle/>
          <a:p>
            <a:pPr marL="514350" indent="-514350">
              <a:buAutoNum type="arabicPeriod" startAt="11"/>
            </a:pPr>
            <a:r>
              <a:rPr lang="en-US" b="1" u="sng" dirty="0" smtClean="0">
                <a:solidFill>
                  <a:srgbClr val="00B050"/>
                </a:solidFill>
              </a:rPr>
              <a:t>Separate Management</a:t>
            </a:r>
            <a:r>
              <a:rPr lang="en-US" b="1" dirty="0" smtClean="0">
                <a:solidFill>
                  <a:srgbClr val="00B050"/>
                </a:solidFill>
              </a:rPr>
              <a:t>:</a:t>
            </a:r>
          </a:p>
          <a:p>
            <a:pPr marL="514350" indent="-514350">
              <a:buNone/>
            </a:pPr>
            <a:endParaRPr lang="en-US" b="1" dirty="0" smtClean="0">
              <a:solidFill>
                <a:srgbClr val="00B050"/>
              </a:solidFill>
            </a:endParaRPr>
          </a:p>
          <a:p>
            <a:r>
              <a:rPr lang="en-US" dirty="0" smtClean="0"/>
              <a:t>As already noted, the members may derive profits without being burdened with the management of the company. </a:t>
            </a:r>
          </a:p>
          <a:p>
            <a:endParaRPr lang="en-US" dirty="0" smtClean="0"/>
          </a:p>
          <a:p>
            <a:r>
              <a:rPr lang="en-US" dirty="0" smtClean="0"/>
              <a:t>They do not have effective and intimate control over its working and they elect their representatives as Directors on the Board of Directors of the company to conduct corporate functions through managerial personnel employed by them. </a:t>
            </a:r>
          </a:p>
          <a:p>
            <a:endParaRPr lang="en-US" dirty="0" smtClean="0"/>
          </a:p>
          <a:p>
            <a:r>
              <a:rPr lang="en-US" dirty="0" smtClean="0"/>
              <a:t>In other words, the company is administered and managed by its managerial personnel. </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76200"/>
            <a:ext cx="8839200" cy="6629400"/>
          </a:xfrm>
        </p:spPr>
        <p:txBody>
          <a:bodyPr>
            <a:normAutofit fontScale="70000" lnSpcReduction="20000"/>
          </a:bodyPr>
          <a:lstStyle/>
          <a:p>
            <a:pPr>
              <a:buNone/>
            </a:pPr>
            <a:r>
              <a:rPr lang="en-US" b="1" dirty="0" smtClean="0">
                <a:solidFill>
                  <a:srgbClr val="00B050"/>
                </a:solidFill>
              </a:rPr>
              <a:t>12. </a:t>
            </a:r>
            <a:r>
              <a:rPr lang="en-US" b="1" u="sng" dirty="0" smtClean="0">
                <a:solidFill>
                  <a:srgbClr val="00B050"/>
                </a:solidFill>
              </a:rPr>
              <a:t>Voluntary Association for Profit</a:t>
            </a:r>
            <a:r>
              <a:rPr lang="en-US" b="1" dirty="0" smtClean="0">
                <a:solidFill>
                  <a:srgbClr val="00B050"/>
                </a:solidFill>
              </a:rPr>
              <a:t>:</a:t>
            </a:r>
          </a:p>
          <a:p>
            <a:pPr>
              <a:buNone/>
            </a:pPr>
            <a:endParaRPr lang="en-US" b="1" u="sng" dirty="0" smtClean="0">
              <a:solidFill>
                <a:srgbClr val="00B050"/>
              </a:solidFill>
            </a:endParaRPr>
          </a:p>
          <a:p>
            <a:r>
              <a:rPr lang="en-US" dirty="0" smtClean="0"/>
              <a:t>A company is a voluntary association for profit. </a:t>
            </a:r>
          </a:p>
          <a:p>
            <a:r>
              <a:rPr lang="en-US" dirty="0" smtClean="0"/>
              <a:t>It is formed for the accomplishment of some stated goals and whatsoever profit is gained is divided among its shareholders or saved for the future expansion of the company. </a:t>
            </a:r>
          </a:p>
          <a:p>
            <a:pPr>
              <a:buNone/>
            </a:pPr>
            <a:endParaRPr lang="en-US" dirty="0" smtClean="0"/>
          </a:p>
          <a:p>
            <a:pPr marL="514350" indent="-514350">
              <a:buAutoNum type="arabicPeriod" startAt="13"/>
            </a:pPr>
            <a:r>
              <a:rPr lang="en-US" b="1" u="sng" dirty="0" smtClean="0">
                <a:solidFill>
                  <a:srgbClr val="00B050"/>
                </a:solidFill>
              </a:rPr>
              <a:t>Termination of Existence</a:t>
            </a:r>
            <a:r>
              <a:rPr lang="en-US" b="1" dirty="0" smtClean="0">
                <a:solidFill>
                  <a:srgbClr val="00B050"/>
                </a:solidFill>
              </a:rPr>
              <a:t>:</a:t>
            </a:r>
          </a:p>
          <a:p>
            <a:pPr marL="514350" indent="-514350">
              <a:buAutoNum type="arabicPeriod" startAt="13"/>
            </a:pPr>
            <a:endParaRPr lang="en-US" b="1" dirty="0" smtClean="0">
              <a:solidFill>
                <a:srgbClr val="00B050"/>
              </a:solidFill>
            </a:endParaRPr>
          </a:p>
          <a:p>
            <a:r>
              <a:rPr lang="en-US" dirty="0" smtClean="0"/>
              <a:t>A company, being an artificial juridical person, does not die a natural death. It is created by law, carries on its affairs according to law throughout its life and ultimately is effaced by law. </a:t>
            </a:r>
          </a:p>
          <a:p>
            <a:endParaRPr lang="en-US" dirty="0" smtClean="0"/>
          </a:p>
          <a:p>
            <a:r>
              <a:rPr lang="en-US" dirty="0" smtClean="0"/>
              <a:t>Generally, the existence of a company is terminated by means of winding up. However, to avoid winding up, sometimes companies adopt strategies like reorganization, reconstruction and amalgamation. </a:t>
            </a:r>
          </a:p>
          <a:p>
            <a:endParaRPr lang="en-US" dirty="0" smtClean="0"/>
          </a:p>
          <a:p>
            <a:pPr>
              <a:buNone/>
            </a:pPr>
            <a:r>
              <a:rPr lang="en-US" dirty="0" smtClean="0"/>
              <a:t>	</a:t>
            </a:r>
            <a:r>
              <a:rPr lang="en-US" b="1" u="sng" dirty="0" smtClean="0">
                <a:solidFill>
                  <a:srgbClr val="0070C0"/>
                </a:solidFill>
              </a:rPr>
              <a:t>To sum up, “a company is a voluntary association for profit with capital divisible into transferable shares with limited liability, having a distinct corporate entity and a common seal with perpetual succession”.</a:t>
            </a:r>
          </a:p>
          <a:p>
            <a:pPr>
              <a:buNone/>
            </a:pPr>
            <a:endParaRPr lang="en-US" b="1" u="sng" dirty="0">
              <a:solidFill>
                <a:srgbClr val="00B050"/>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457200" y="0"/>
            <a:ext cx="8229600" cy="838200"/>
          </a:xfrm>
        </p:spPr>
        <p:txBody>
          <a:bodyPr/>
          <a:lstStyle/>
          <a:p>
            <a:pPr eaLnBrk="1" hangingPunct="1"/>
            <a:r>
              <a:rPr lang="en-US" b="1" dirty="0" smtClean="0">
                <a:solidFill>
                  <a:srgbClr val="FFC000"/>
                </a:solidFill>
              </a:rPr>
              <a:t>Memorandum of Association</a:t>
            </a:r>
          </a:p>
        </p:txBody>
      </p:sp>
      <p:sp>
        <p:nvSpPr>
          <p:cNvPr id="2051" name="Rectangle 3"/>
          <p:cNvSpPr>
            <a:spLocks noGrp="1" noChangeArrowheads="1"/>
          </p:cNvSpPr>
          <p:nvPr>
            <p:ph type="body" idx="1"/>
          </p:nvPr>
        </p:nvSpPr>
        <p:spPr>
          <a:xfrm>
            <a:off x="304800" y="685800"/>
            <a:ext cx="8534400" cy="6172200"/>
          </a:xfrm>
        </p:spPr>
        <p:txBody>
          <a:bodyPr>
            <a:normAutofit fontScale="92500" lnSpcReduction="10000"/>
          </a:bodyPr>
          <a:lstStyle/>
          <a:p>
            <a:pPr eaLnBrk="1" hangingPunct="1"/>
            <a:endParaRPr lang="en-US" sz="2000" dirty="0" smtClean="0"/>
          </a:p>
          <a:p>
            <a:pPr>
              <a:buNone/>
            </a:pPr>
            <a:r>
              <a:rPr lang="en-US" sz="2000" dirty="0" smtClean="0"/>
              <a:t>The Memorandum of Association is the charter of a company. It is a document, which amongst other things, defines the area within which the company can operate.</a:t>
            </a:r>
          </a:p>
          <a:p>
            <a:pPr eaLnBrk="1" hangingPunct="1">
              <a:buNone/>
            </a:pPr>
            <a:endParaRPr lang="en-US" sz="2000" dirty="0" smtClean="0"/>
          </a:p>
          <a:p>
            <a:pPr eaLnBrk="1" hangingPunct="1"/>
            <a:r>
              <a:rPr lang="en-US" sz="2000" dirty="0" smtClean="0"/>
              <a:t>A Company cannot be registered without MOA</a:t>
            </a:r>
          </a:p>
          <a:p>
            <a:pPr eaLnBrk="1" hangingPunct="1"/>
            <a:r>
              <a:rPr lang="en-US" sz="2000" dirty="0" smtClean="0"/>
              <a:t>Contains the fundamental conditions on which alone it can be incorporated.</a:t>
            </a:r>
          </a:p>
          <a:p>
            <a:pPr eaLnBrk="1" hangingPunct="1"/>
            <a:r>
              <a:rPr lang="en-US" sz="2000" dirty="0" smtClean="0"/>
              <a:t>Generally it cannot be altered</a:t>
            </a:r>
          </a:p>
          <a:p>
            <a:pPr eaLnBrk="1" hangingPunct="1"/>
            <a:r>
              <a:rPr lang="en-US" sz="2000" dirty="0" smtClean="0"/>
              <a:t>The company is incorporated only for the objects given in MOA</a:t>
            </a:r>
          </a:p>
          <a:p>
            <a:pPr eaLnBrk="1" hangingPunct="1"/>
            <a:r>
              <a:rPr lang="en-US" sz="2000" dirty="0" smtClean="0"/>
              <a:t>Confines the power of the company.</a:t>
            </a:r>
          </a:p>
          <a:p>
            <a:pPr eaLnBrk="1" hangingPunct="1">
              <a:buFontTx/>
              <a:buNone/>
            </a:pPr>
            <a:endParaRPr lang="en-US" sz="2000" dirty="0" smtClean="0"/>
          </a:p>
          <a:p>
            <a:pPr eaLnBrk="1" hangingPunct="1">
              <a:buFontTx/>
              <a:buNone/>
            </a:pPr>
            <a:endParaRPr lang="en-US" sz="2000" dirty="0" smtClean="0"/>
          </a:p>
          <a:p>
            <a:pPr eaLnBrk="1" hangingPunct="1">
              <a:buFontTx/>
              <a:buNone/>
            </a:pPr>
            <a:r>
              <a:rPr lang="en-US" sz="2000" dirty="0" smtClean="0"/>
              <a:t>The contents or clauses described as condition of Co’s incorporation</a:t>
            </a:r>
          </a:p>
          <a:p>
            <a:pPr marL="457200" indent="-457200" eaLnBrk="1" hangingPunct="1">
              <a:buAutoNum type="arabicPeriod"/>
            </a:pPr>
            <a:r>
              <a:rPr lang="en-US" sz="2000" dirty="0" smtClean="0"/>
              <a:t>The name clause</a:t>
            </a:r>
          </a:p>
          <a:p>
            <a:pPr marL="457200" indent="-457200" eaLnBrk="1" hangingPunct="1">
              <a:buAutoNum type="arabicPeriod"/>
            </a:pPr>
            <a:r>
              <a:rPr lang="en-US" sz="2000" dirty="0" smtClean="0"/>
              <a:t>Registered office clause</a:t>
            </a:r>
          </a:p>
          <a:p>
            <a:pPr marL="457200" indent="-457200" eaLnBrk="1" hangingPunct="1">
              <a:buAutoNum type="arabicPeriod"/>
            </a:pPr>
            <a:r>
              <a:rPr lang="en-US" sz="2000" dirty="0" smtClean="0"/>
              <a:t>Object clause</a:t>
            </a:r>
          </a:p>
          <a:p>
            <a:pPr marL="457200" indent="-457200" eaLnBrk="1" hangingPunct="1">
              <a:buAutoNum type="arabicPeriod"/>
            </a:pPr>
            <a:r>
              <a:rPr lang="en-US" sz="2000" dirty="0" smtClean="0"/>
              <a:t>Liability clause</a:t>
            </a:r>
          </a:p>
          <a:p>
            <a:pPr marL="457200" indent="-457200" eaLnBrk="1" hangingPunct="1">
              <a:buAutoNum type="arabicPeriod"/>
            </a:pPr>
            <a:r>
              <a:rPr lang="en-US" sz="2000" dirty="0" smtClean="0"/>
              <a:t>Capital clause</a:t>
            </a:r>
          </a:p>
          <a:p>
            <a:pPr marL="457200" indent="-457200" eaLnBrk="1" hangingPunct="1">
              <a:buAutoNum type="arabicPeriod"/>
            </a:pPr>
            <a:r>
              <a:rPr lang="en-US" sz="2000" dirty="0" smtClean="0"/>
              <a:t>Association &amp; subscription clause</a:t>
            </a:r>
          </a:p>
          <a:p>
            <a:pPr eaLnBrk="1" hangingPunct="1">
              <a:buFontTx/>
              <a:buNone/>
            </a:pPr>
            <a:endParaRPr lang="en-US" sz="2000" dirty="0"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xfrm>
            <a:off x="457200" y="0"/>
            <a:ext cx="8229600" cy="533400"/>
          </a:xfrm>
        </p:spPr>
        <p:txBody>
          <a:bodyPr/>
          <a:lstStyle/>
          <a:p>
            <a:pPr eaLnBrk="1" hangingPunct="1"/>
            <a:r>
              <a:rPr lang="en-US" sz="2800" dirty="0" smtClean="0"/>
              <a:t>1. NAME CLAUSE</a:t>
            </a:r>
          </a:p>
        </p:txBody>
      </p:sp>
      <p:sp>
        <p:nvSpPr>
          <p:cNvPr id="3075" name="Rectangle 3"/>
          <p:cNvSpPr>
            <a:spLocks noGrp="1" noChangeArrowheads="1"/>
          </p:cNvSpPr>
          <p:nvPr>
            <p:ph type="body" idx="1"/>
          </p:nvPr>
        </p:nvSpPr>
        <p:spPr>
          <a:xfrm>
            <a:off x="228600" y="914400"/>
            <a:ext cx="8686800" cy="5638800"/>
          </a:xfrm>
        </p:spPr>
        <p:txBody>
          <a:bodyPr>
            <a:normAutofit lnSpcReduction="10000"/>
          </a:bodyPr>
          <a:lstStyle/>
          <a:p>
            <a:pPr marL="609600" indent="-609600" eaLnBrk="1" hangingPunct="1">
              <a:lnSpc>
                <a:spcPct val="80000"/>
              </a:lnSpc>
              <a:buFontTx/>
              <a:buAutoNum type="arabicPeriod"/>
            </a:pPr>
            <a:r>
              <a:rPr lang="en-US" sz="1900" dirty="0" smtClean="0"/>
              <a:t>State the name of the proposed company</a:t>
            </a:r>
          </a:p>
          <a:p>
            <a:pPr marL="609600" indent="-609600" eaLnBrk="1" hangingPunct="1">
              <a:lnSpc>
                <a:spcPct val="80000"/>
              </a:lnSpc>
              <a:buFontTx/>
              <a:buAutoNum type="arabicPeriod"/>
            </a:pPr>
            <a:r>
              <a:rPr lang="en-US" sz="1900" dirty="0" smtClean="0"/>
              <a:t>End with ‘limited’ or ‘private limited’</a:t>
            </a:r>
          </a:p>
          <a:p>
            <a:pPr marL="609600" indent="-609600" eaLnBrk="1" hangingPunct="1">
              <a:lnSpc>
                <a:spcPct val="80000"/>
              </a:lnSpc>
              <a:buFontTx/>
              <a:buAutoNum type="arabicPeriod"/>
            </a:pPr>
            <a:r>
              <a:rPr lang="en-US" sz="1900" dirty="0" smtClean="0"/>
              <a:t>Should not be similar or identical with already registered</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a:t>
            </a:r>
            <a:r>
              <a:rPr lang="en-US" sz="1900" b="1" u="sng" dirty="0" smtClean="0"/>
              <a:t>As of now, the law appears to be settled that a well-known trademark cannot be used by unrelated companies for different products. </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a:t>
            </a:r>
            <a:r>
              <a:rPr lang="en-US" sz="1900" dirty="0" smtClean="0">
                <a:solidFill>
                  <a:srgbClr val="FF0000"/>
                </a:solidFill>
              </a:rPr>
              <a:t>However, in some cases the so called well known TM may have become as such after the other party has started using it prior its registration by the company</a:t>
            </a:r>
            <a:r>
              <a:rPr lang="en-US" sz="1900" dirty="0" smtClean="0"/>
              <a:t>. </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In such cases depending on the facts and circumstances of the case, such parties may be permitted to continue the usage of the same. The problem arises because of no compulsion to register a TM.</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Because of </a:t>
            </a:r>
            <a:r>
              <a:rPr lang="en-US" sz="1900" b="1" u="sng" dirty="0" smtClean="0"/>
              <a:t>inadvertence</a:t>
            </a:r>
            <a:r>
              <a:rPr lang="en-US" sz="1900" dirty="0" smtClean="0"/>
              <a:t> (unintentional omission)   if a company is registered by an already registered one then,</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Change the name by passing ordinary resolution with central government approval</a:t>
            </a:r>
          </a:p>
          <a:p>
            <a:pPr marL="609600" indent="-609600" eaLnBrk="1" hangingPunct="1">
              <a:lnSpc>
                <a:spcPct val="80000"/>
              </a:lnSpc>
              <a:buFontTx/>
              <a:buNone/>
            </a:pPr>
            <a:endParaRPr lang="en-US" sz="1900" dirty="0" smtClean="0"/>
          </a:p>
          <a:p>
            <a:pPr marL="609600" indent="-609600" eaLnBrk="1" hangingPunct="1">
              <a:lnSpc>
                <a:spcPct val="80000"/>
              </a:lnSpc>
              <a:buFontTx/>
              <a:buNone/>
            </a:pPr>
            <a:r>
              <a:rPr lang="en-US" sz="1900" dirty="0" smtClean="0"/>
              <a:t>	The registrar then can enter the new name &amp; issue a fresh incorporation certificate.</a:t>
            </a:r>
          </a:p>
          <a:p>
            <a:pPr marL="609600" indent="-609600" eaLnBrk="1" hangingPunct="1">
              <a:lnSpc>
                <a:spcPct val="80000"/>
              </a:lnSpc>
              <a:buFontTx/>
              <a:buNone/>
            </a:pPr>
            <a:endParaRPr lang="en-US" sz="1900" dirty="0" smtClean="0"/>
          </a:p>
          <a:p>
            <a:pPr marL="609600" indent="-609600" eaLnBrk="1" hangingPunct="1">
              <a:lnSpc>
                <a:spcPct val="80000"/>
              </a:lnSpc>
              <a:buFontTx/>
              <a:buNone/>
            </a:pPr>
            <a:endParaRPr lang="en-US" sz="1900" dirty="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pPr eaLnBrk="1" hangingPunct="1"/>
            <a:r>
              <a:rPr lang="en-US" smtClean="0"/>
              <a:t>Some examples</a:t>
            </a:r>
          </a:p>
        </p:txBody>
      </p:sp>
      <p:sp>
        <p:nvSpPr>
          <p:cNvPr id="6147" name="Content Placeholder 2"/>
          <p:cNvSpPr>
            <a:spLocks noGrp="1"/>
          </p:cNvSpPr>
          <p:nvPr>
            <p:ph idx="1"/>
          </p:nvPr>
        </p:nvSpPr>
        <p:spPr>
          <a:xfrm>
            <a:off x="457200" y="2332037"/>
            <a:ext cx="8229600" cy="3916363"/>
          </a:xfrm>
        </p:spPr>
        <p:txBody>
          <a:bodyPr/>
          <a:lstStyle/>
          <a:p>
            <a:pPr eaLnBrk="1" hangingPunct="1">
              <a:buFontTx/>
              <a:buNone/>
            </a:pPr>
            <a:r>
              <a:rPr lang="en-US" dirty="0" smtClean="0"/>
              <a:t>	M/s. M. </a:t>
            </a:r>
            <a:r>
              <a:rPr lang="en-US" dirty="0" err="1" smtClean="0"/>
              <a:t>Dyechem</a:t>
            </a:r>
            <a:r>
              <a:rPr lang="en-US" dirty="0" smtClean="0"/>
              <a:t> Ltd. Vs. M/s. Cadbury (India) Ltd.</a:t>
            </a:r>
          </a:p>
          <a:p>
            <a:pPr eaLnBrk="1" hangingPunct="1">
              <a:buFontTx/>
              <a:buNone/>
            </a:pPr>
            <a:endParaRPr lang="en-US" dirty="0" smtClean="0"/>
          </a:p>
          <a:p>
            <a:pPr eaLnBrk="1" hangingPunct="1">
              <a:buFontTx/>
              <a:buNone/>
            </a:pPr>
            <a:r>
              <a:rPr lang="en-US" dirty="0" smtClean="0"/>
              <a:t>“…word 'PIKNIK' could not be compared to cases where </a:t>
            </a:r>
            <a:r>
              <a:rPr lang="en-US" b="1" dirty="0" smtClean="0"/>
              <a:t>well known</a:t>
            </a:r>
            <a:r>
              <a:rPr lang="en-US" dirty="0" smtClean="0"/>
              <a:t> trade names were under use - like Cadbury PICNIC”</a:t>
            </a:r>
          </a:p>
          <a:p>
            <a:pPr eaLnBrk="1" hangingPunct="1">
              <a:buFontTx/>
              <a:buNone/>
            </a:pPr>
            <a:endParaRPr lang="en-US" dirty="0"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pPr eaLnBrk="1" hangingPunct="1"/>
            <a:r>
              <a:rPr lang="en-US" smtClean="0"/>
              <a:t>Some examples</a:t>
            </a:r>
          </a:p>
        </p:txBody>
      </p:sp>
      <p:sp>
        <p:nvSpPr>
          <p:cNvPr id="7171" name="Content Placeholder 2"/>
          <p:cNvSpPr>
            <a:spLocks noGrp="1"/>
          </p:cNvSpPr>
          <p:nvPr>
            <p:ph idx="1"/>
          </p:nvPr>
        </p:nvSpPr>
        <p:spPr>
          <a:xfrm>
            <a:off x="457200" y="1600200"/>
            <a:ext cx="8229600" cy="5105400"/>
          </a:xfrm>
        </p:spPr>
        <p:txBody>
          <a:bodyPr/>
          <a:lstStyle/>
          <a:p>
            <a:pPr eaLnBrk="1" hangingPunct="1">
              <a:buFontTx/>
              <a:buNone/>
            </a:pPr>
            <a:r>
              <a:rPr lang="en-US" sz="2800" dirty="0" smtClean="0"/>
              <a:t>	Raymond Limited </a:t>
            </a:r>
            <a:r>
              <a:rPr lang="en-US" sz="2800" dirty="0" err="1" smtClean="0"/>
              <a:t>vs</a:t>
            </a:r>
            <a:r>
              <a:rPr lang="en-US" sz="2800" dirty="0" smtClean="0"/>
              <a:t> Raymond Pharmaceuticals, 2010</a:t>
            </a:r>
          </a:p>
          <a:p>
            <a:pPr eaLnBrk="1" hangingPunct="1">
              <a:buFontTx/>
              <a:buNone/>
            </a:pPr>
            <a:endParaRPr lang="en-US" sz="2000" dirty="0" smtClean="0"/>
          </a:p>
          <a:p>
            <a:pPr eaLnBrk="1" hangingPunct="1"/>
            <a:r>
              <a:rPr lang="en-US" sz="2000" dirty="0" smtClean="0"/>
              <a:t>Bombay High Court has ordered Raymond, the textile company of the </a:t>
            </a:r>
            <a:r>
              <a:rPr lang="en-US" sz="2000" dirty="0" err="1" smtClean="0"/>
              <a:t>Singhania</a:t>
            </a:r>
            <a:r>
              <a:rPr lang="en-US" sz="2000" dirty="0" smtClean="0"/>
              <a:t> group, to share its trademark "Raymond" with a Chennai-based privately-held pharmaceutical company Raymond Pharmaceuticals. Mumbai-based Raymond had approached the Bombay High Court in 2006 against the use of its registered trademark "Raymond" by the </a:t>
            </a:r>
            <a:r>
              <a:rPr lang="en-US" sz="2000" dirty="0" err="1" smtClean="0"/>
              <a:t>pharma</a:t>
            </a:r>
            <a:r>
              <a:rPr lang="en-US" sz="2000" dirty="0" smtClean="0"/>
              <a:t> firm, alleging that the </a:t>
            </a:r>
            <a:r>
              <a:rPr lang="en-US" sz="2000" dirty="0" err="1" smtClean="0"/>
              <a:t>pharma</a:t>
            </a:r>
            <a:r>
              <a:rPr lang="en-US" sz="2000" dirty="0" smtClean="0"/>
              <a:t> company had infringed its trademark.</a:t>
            </a:r>
          </a:p>
          <a:p>
            <a:pPr eaLnBrk="1" hangingPunct="1"/>
            <a:r>
              <a:rPr lang="en-US" sz="2000" dirty="0" smtClean="0"/>
              <a:t>But the division bench of Justices DK </a:t>
            </a:r>
            <a:r>
              <a:rPr lang="en-US" sz="2000" dirty="0" err="1" smtClean="0"/>
              <a:t>Deshmukh</a:t>
            </a:r>
            <a:r>
              <a:rPr lang="en-US" sz="2000" dirty="0" smtClean="0"/>
              <a:t> and RP </a:t>
            </a:r>
            <a:r>
              <a:rPr lang="en-US" sz="2000" dirty="0" err="1" smtClean="0"/>
              <a:t>Sondurbalodta</a:t>
            </a:r>
            <a:r>
              <a:rPr lang="en-US" sz="2000" dirty="0" smtClean="0"/>
              <a:t> on July 13 observed, "if the defendant (Raymond Pharmaceuticals ) uses the registered trademark as a part of </a:t>
            </a:r>
            <a:r>
              <a:rPr lang="en-US" sz="2000" u="sng" dirty="0" smtClean="0"/>
              <a:t>its trade name</a:t>
            </a:r>
            <a:r>
              <a:rPr lang="en-US" sz="2000" dirty="0" smtClean="0"/>
              <a:t>, but does not deal in the same goods in respect of which the trademark is registered (by Raymond Limited), then it does not amount to infringement for the purpose of Trademark Act.“</a:t>
            </a:r>
          </a:p>
          <a:p>
            <a:pPr eaLnBrk="1" hangingPunct="1"/>
            <a:endParaRPr lang="en-US" sz="2000" dirty="0" smtClean="0"/>
          </a:p>
          <a:p>
            <a:pPr eaLnBrk="1" hangingPunct="1"/>
            <a:endParaRPr lang="en-US" sz="2000" dirty="0" smtClean="0"/>
          </a:p>
          <a:p>
            <a:pPr eaLnBrk="1" hangingPunct="1">
              <a:buFontTx/>
              <a:buNone/>
            </a:pPr>
            <a:endParaRPr lang="en-US" sz="2000" dirty="0" smtClean="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p:cNvSpPr>
            <a:spLocks noGrp="1"/>
          </p:cNvSpPr>
          <p:nvPr>
            <p:ph idx="1"/>
          </p:nvPr>
        </p:nvSpPr>
        <p:spPr>
          <a:xfrm>
            <a:off x="457200" y="381000"/>
            <a:ext cx="8229600" cy="6248400"/>
          </a:xfrm>
        </p:spPr>
        <p:txBody>
          <a:bodyPr/>
          <a:lstStyle/>
          <a:p>
            <a:pPr eaLnBrk="1" hangingPunct="1"/>
            <a:r>
              <a:rPr lang="en-US" sz="2000" smtClean="0"/>
              <a:t>Even when the products of both companies are dissimilar, there is an infringement as one company enjoys undue advantage of the reputation of the registered trademark. This will lead to loss of distinction of the trademark, submitted Raymond Ltd's counsels. However, Raymond Pharmaceutical counsel Manish Saurastri argued that the use of a trademark is not an infringement if both companies deal with dissimilar goods and services. Also, the pharmaceutical company was only using "Raymond" as a business name and not as a trademark to promote its goods and services, he contended.</a:t>
            </a:r>
          </a:p>
          <a:p>
            <a:pPr eaLnBrk="1" hangingPunct="1"/>
            <a:r>
              <a:rPr lang="en-US" sz="2000" smtClean="0"/>
              <a:t>Mr Saurastri told ET that this judgement sets right the controversy of mutual exclusiveness of Sections 29(4) and 29(5) of the Trademark Act, 1999 where the registered trademark is used as part of the corporate name.</a:t>
            </a:r>
          </a:p>
          <a:p>
            <a:pPr eaLnBrk="1" hangingPunct="1"/>
            <a:r>
              <a:rPr lang="en-US" sz="2000" smtClean="0"/>
              <a:t>The provisions of Section 29(4) are regarding usage of trademark that "passes off" or is "similar" to that registered by another company and used for unfair advantage of, or detrimental to the distinctive reputation of that company.</a:t>
            </a:r>
          </a:p>
          <a:p>
            <a:pPr eaLnBrk="1" hangingPunct="1">
              <a:buFontTx/>
              <a:buNone/>
            </a:pPr>
            <a:endParaRPr lang="en-US" sz="2000" smtClean="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457200" y="228600"/>
            <a:ext cx="8229600" cy="762000"/>
          </a:xfrm>
        </p:spPr>
        <p:txBody>
          <a:bodyPr/>
          <a:lstStyle/>
          <a:p>
            <a:pPr eaLnBrk="1" hangingPunct="1"/>
            <a:r>
              <a:rPr lang="en-US" dirty="0" smtClean="0"/>
              <a:t>2. REGISTERED OFFICE</a:t>
            </a:r>
          </a:p>
        </p:txBody>
      </p:sp>
      <p:sp>
        <p:nvSpPr>
          <p:cNvPr id="9219" name="Rectangle 3"/>
          <p:cNvSpPr>
            <a:spLocks noGrp="1" noChangeArrowheads="1"/>
          </p:cNvSpPr>
          <p:nvPr>
            <p:ph type="body" idx="1"/>
          </p:nvPr>
        </p:nvSpPr>
        <p:spPr>
          <a:xfrm>
            <a:off x="228600" y="685800"/>
            <a:ext cx="8610600" cy="6172200"/>
          </a:xfrm>
        </p:spPr>
        <p:txBody>
          <a:bodyPr/>
          <a:lstStyle/>
          <a:p>
            <a:pPr eaLnBrk="1" hangingPunct="1">
              <a:buFontTx/>
              <a:buNone/>
            </a:pPr>
            <a:endParaRPr lang="en-US" sz="2000" dirty="0" smtClean="0"/>
          </a:p>
          <a:p>
            <a:pPr eaLnBrk="1" hangingPunct="1">
              <a:buFontTx/>
              <a:buNone/>
            </a:pPr>
            <a:endParaRPr lang="en-US" sz="2000" dirty="0" smtClean="0"/>
          </a:p>
          <a:p>
            <a:r>
              <a:rPr lang="en-US" sz="2000" dirty="0" smtClean="0"/>
              <a:t>Specify the state in which the registered office will be situated</a:t>
            </a:r>
          </a:p>
          <a:p>
            <a:r>
              <a:rPr lang="en-US" sz="2000" dirty="0" smtClean="0"/>
              <a:t>No need to give the name of the city and the exact address in this clause</a:t>
            </a:r>
          </a:p>
          <a:p>
            <a:r>
              <a:rPr lang="en-US" sz="2000" dirty="0" smtClean="0"/>
              <a:t>Can shift within the same city, town or village</a:t>
            </a:r>
          </a:p>
          <a:p>
            <a:r>
              <a:rPr lang="en-US" sz="2000" dirty="0" smtClean="0"/>
              <a:t>If within the same state then pass a Special Resolution and give a notice to the registrar within 30 days communicating the address.</a:t>
            </a:r>
          </a:p>
          <a:p>
            <a:pPr eaLnBrk="1" hangingPunct="1">
              <a:buFontTx/>
              <a:buNone/>
            </a:pPr>
            <a:endParaRPr lang="en-US" sz="2000" u="sng" dirty="0" smtClean="0"/>
          </a:p>
          <a:p>
            <a:pPr eaLnBrk="1" hangingPunct="1">
              <a:buFontTx/>
              <a:buNone/>
            </a:pPr>
            <a:endParaRPr lang="en-US" sz="2000" u="sng" dirty="0" smtClean="0"/>
          </a:p>
          <a:p>
            <a:pPr eaLnBrk="1" hangingPunct="1">
              <a:buFontTx/>
              <a:buNone/>
            </a:pPr>
            <a:endParaRPr lang="en-US" sz="2000" u="sng" dirty="0" smtClean="0"/>
          </a:p>
          <a:p>
            <a:pPr eaLnBrk="1" hangingPunct="1">
              <a:buFontTx/>
              <a:buNone/>
            </a:pPr>
            <a:r>
              <a:rPr lang="en-US" sz="2000" u="sng" dirty="0" smtClean="0"/>
              <a:t>Different States-</a:t>
            </a:r>
          </a:p>
          <a:p>
            <a:r>
              <a:rPr lang="en-US" sz="2000" dirty="0" smtClean="0"/>
              <a:t>File the copy of NCLT order with the registrar of both states.</a:t>
            </a:r>
          </a:p>
          <a:p>
            <a:r>
              <a:rPr lang="en-US" sz="2000" dirty="0" smtClean="0"/>
              <a:t>All other documents of the company to the other state registrar. </a:t>
            </a:r>
          </a:p>
          <a:p>
            <a:pPr eaLnBrk="1" hangingPunct="1">
              <a:buFontTx/>
              <a:buNone/>
            </a:pPr>
            <a:endParaRPr lang="en-US" sz="2000" dirty="0" smtClean="0"/>
          </a:p>
          <a:p>
            <a:pPr eaLnBrk="1" hangingPunct="1">
              <a:buFontTx/>
              <a:buNone/>
            </a:pPr>
            <a:endParaRPr lang="en-US" sz="2000" dirty="0" smtClean="0"/>
          </a:p>
          <a:p>
            <a:pPr eaLnBrk="1" hangingPunct="1">
              <a:buFontTx/>
              <a:buNone/>
            </a:pPr>
            <a:endParaRPr lang="en-US" sz="2000" dirty="0"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457200" y="609600"/>
            <a:ext cx="8229600" cy="609600"/>
          </a:xfrm>
        </p:spPr>
        <p:txBody>
          <a:bodyPr/>
          <a:lstStyle/>
          <a:p>
            <a:pPr eaLnBrk="1" hangingPunct="1"/>
            <a:r>
              <a:rPr lang="en-US" sz="3200" b="1" dirty="0" smtClean="0"/>
              <a:t>3. OBJECT CLAUSE</a:t>
            </a:r>
          </a:p>
        </p:txBody>
      </p:sp>
      <p:sp>
        <p:nvSpPr>
          <p:cNvPr id="10243" name="Rectangle 3"/>
          <p:cNvSpPr>
            <a:spLocks noGrp="1" noChangeArrowheads="1"/>
          </p:cNvSpPr>
          <p:nvPr>
            <p:ph type="body" idx="1"/>
          </p:nvPr>
        </p:nvSpPr>
        <p:spPr>
          <a:xfrm>
            <a:off x="304800" y="1905000"/>
            <a:ext cx="8458200" cy="4953000"/>
          </a:xfrm>
        </p:spPr>
        <p:txBody>
          <a:bodyPr/>
          <a:lstStyle/>
          <a:p>
            <a:pPr marL="609600" indent="-609600" eaLnBrk="1" hangingPunct="1">
              <a:lnSpc>
                <a:spcPct val="80000"/>
              </a:lnSpc>
              <a:buFontTx/>
              <a:buNone/>
            </a:pPr>
            <a:endParaRPr lang="en-US" sz="2400" dirty="0" smtClean="0"/>
          </a:p>
          <a:p>
            <a:pPr marL="609600" indent="-609600">
              <a:lnSpc>
                <a:spcPct val="80000"/>
              </a:lnSpc>
              <a:buNone/>
            </a:pPr>
            <a:r>
              <a:rPr lang="en-US" sz="2400" b="1" dirty="0" smtClean="0"/>
              <a:t>	2013 Act has only object clause and not divided into any </a:t>
            </a:r>
            <a:r>
              <a:rPr lang="en-US" sz="2400" b="1" dirty="0" err="1" smtClean="0"/>
              <a:t>subclauses</a:t>
            </a:r>
            <a:r>
              <a:rPr lang="en-US" sz="2400" b="1" dirty="0" smtClean="0"/>
              <a:t>.</a:t>
            </a:r>
          </a:p>
          <a:p>
            <a:pPr marL="609600" indent="-609600" eaLnBrk="1" hangingPunct="1">
              <a:lnSpc>
                <a:spcPct val="80000"/>
              </a:lnSpc>
              <a:buFontTx/>
              <a:buNone/>
            </a:pPr>
            <a:r>
              <a:rPr lang="en-US" sz="2400" dirty="0" smtClean="0"/>
              <a:t>	</a:t>
            </a:r>
          </a:p>
          <a:p>
            <a:pPr marL="609600" indent="-609600" eaLnBrk="1" hangingPunct="1">
              <a:lnSpc>
                <a:spcPct val="80000"/>
              </a:lnSpc>
              <a:buFontTx/>
              <a:buNone/>
            </a:pPr>
            <a:r>
              <a:rPr lang="en-US" sz="2400" dirty="0" smtClean="0"/>
              <a:t>-	To make changes  - if special resolution is not passed, then an application should be made by BOD &amp; the Central Govt. may allow new business in other objects</a:t>
            </a:r>
          </a:p>
          <a:p>
            <a:pPr marL="609600" indent="-609600" eaLnBrk="1" hangingPunct="1">
              <a:lnSpc>
                <a:spcPct val="80000"/>
              </a:lnSpc>
              <a:buFontTx/>
              <a:buNone/>
            </a:pPr>
            <a:endParaRPr lang="en-US" sz="2400" dirty="0" smtClean="0"/>
          </a:p>
          <a:p>
            <a:pPr marL="609600" indent="-609600" eaLnBrk="1" hangingPunct="1">
              <a:lnSpc>
                <a:spcPct val="80000"/>
              </a:lnSpc>
              <a:buFontTx/>
              <a:buNone/>
            </a:pPr>
            <a:r>
              <a:rPr lang="en-US" sz="2400" dirty="0" smtClean="0"/>
              <a:t>-	provided the votes cast in </a:t>
            </a:r>
            <a:r>
              <a:rPr lang="en-US" sz="2400" b="1" dirty="0" err="1" smtClean="0"/>
              <a:t>favour</a:t>
            </a:r>
            <a:r>
              <a:rPr lang="en-US" sz="2400" dirty="0" smtClean="0"/>
              <a:t> of the resolution exceeds </a:t>
            </a:r>
            <a:r>
              <a:rPr lang="en-US" sz="2400" b="1" dirty="0" smtClean="0"/>
              <a:t>against</a:t>
            </a:r>
          </a:p>
          <a:p>
            <a:pPr marL="609600" indent="-609600" eaLnBrk="1" hangingPunct="1">
              <a:lnSpc>
                <a:spcPct val="80000"/>
              </a:lnSpc>
              <a:buFontTx/>
              <a:buNone/>
            </a:pPr>
            <a:endParaRPr lang="en-US" sz="2400" b="1" dirty="0"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of a Company</a:t>
            </a:r>
            <a:endParaRPr lang="en-US" dirty="0"/>
          </a:p>
        </p:txBody>
      </p:sp>
      <p:sp>
        <p:nvSpPr>
          <p:cNvPr id="3" name="Content Placeholder 2"/>
          <p:cNvSpPr>
            <a:spLocks noGrp="1"/>
          </p:cNvSpPr>
          <p:nvPr>
            <p:ph idx="1"/>
          </p:nvPr>
        </p:nvSpPr>
        <p:spPr>
          <a:xfrm>
            <a:off x="457200" y="1600200"/>
            <a:ext cx="8229600" cy="5105400"/>
          </a:xfrm>
        </p:spPr>
        <p:txBody>
          <a:bodyPr>
            <a:normAutofit fontScale="70000" lnSpcReduction="20000"/>
          </a:bodyPr>
          <a:lstStyle/>
          <a:p>
            <a:pPr marL="514350" indent="-514350">
              <a:buAutoNum type="arabicPeriod"/>
            </a:pPr>
            <a:r>
              <a:rPr lang="en-US" dirty="0" smtClean="0"/>
              <a:t>Corporate Personality</a:t>
            </a:r>
          </a:p>
          <a:p>
            <a:pPr marL="514350" indent="-514350">
              <a:buAutoNum type="arabicPeriod"/>
            </a:pPr>
            <a:r>
              <a:rPr lang="en-US" dirty="0" smtClean="0"/>
              <a:t> Company as a Person - </a:t>
            </a:r>
            <a:r>
              <a:rPr lang="en-US" dirty="0" smtClean="0">
                <a:solidFill>
                  <a:srgbClr val="00B0F0"/>
                </a:solidFill>
              </a:rPr>
              <a:t>It is capable of enjoying rights and being subject to duties. Ex: to sue as an indigent person, etc.</a:t>
            </a:r>
          </a:p>
          <a:p>
            <a:pPr marL="514350" indent="-514350">
              <a:buAutoNum type="arabicPeriod"/>
            </a:pPr>
            <a:r>
              <a:rPr lang="en-US" dirty="0" smtClean="0"/>
              <a:t>Limited liability and exception</a:t>
            </a:r>
          </a:p>
          <a:p>
            <a:pPr marL="514350" indent="-514350">
              <a:buAutoNum type="arabicPeriod"/>
            </a:pPr>
            <a:r>
              <a:rPr lang="en-US" dirty="0" smtClean="0"/>
              <a:t>Perpetual succession</a:t>
            </a:r>
          </a:p>
          <a:p>
            <a:pPr marL="514350" indent="-514350">
              <a:buAutoNum type="arabicPeriod"/>
            </a:pPr>
            <a:r>
              <a:rPr lang="en-US" dirty="0" smtClean="0"/>
              <a:t>Separate property - </a:t>
            </a:r>
            <a:r>
              <a:rPr lang="en-US" dirty="0" smtClean="0">
                <a:solidFill>
                  <a:srgbClr val="00B0F0"/>
                </a:solidFill>
              </a:rPr>
              <a:t>a shareholder does not, </a:t>
            </a:r>
            <a:r>
              <a:rPr lang="en-US" u="sng" dirty="0" smtClean="0">
                <a:solidFill>
                  <a:srgbClr val="00B0F0"/>
                </a:solidFill>
              </a:rPr>
              <a:t>as is erroneously believed</a:t>
            </a:r>
            <a:r>
              <a:rPr lang="en-US" dirty="0" smtClean="0">
                <a:solidFill>
                  <a:srgbClr val="00B0F0"/>
                </a:solidFill>
              </a:rPr>
              <a:t> by some people, become the part owner of the company or its property</a:t>
            </a:r>
            <a:endParaRPr lang="en-US" dirty="0" smtClean="0"/>
          </a:p>
          <a:p>
            <a:pPr marL="514350" indent="-514350">
              <a:buAutoNum type="arabicPeriod"/>
            </a:pPr>
            <a:r>
              <a:rPr lang="en-US" dirty="0" smtClean="0"/>
              <a:t>Common seal</a:t>
            </a:r>
          </a:p>
          <a:p>
            <a:pPr marL="514350" indent="-514350">
              <a:buAutoNum type="arabicPeriod"/>
            </a:pPr>
            <a:r>
              <a:rPr lang="en-US" dirty="0" smtClean="0"/>
              <a:t>Sue and be sued – to institute a legal suit</a:t>
            </a:r>
          </a:p>
          <a:p>
            <a:pPr marL="514350" indent="-514350">
              <a:buAutoNum type="arabicPeriod"/>
            </a:pPr>
            <a:r>
              <a:rPr lang="en-US" dirty="0" smtClean="0"/>
              <a:t>Contractual rights</a:t>
            </a:r>
          </a:p>
          <a:p>
            <a:pPr marL="514350" indent="-514350">
              <a:buAutoNum type="arabicPeriod"/>
            </a:pPr>
            <a:r>
              <a:rPr lang="en-US" dirty="0" smtClean="0"/>
              <a:t>Limitations of Actions – Ultra </a:t>
            </a:r>
            <a:r>
              <a:rPr lang="en-US" dirty="0" err="1" smtClean="0"/>
              <a:t>Vires</a:t>
            </a:r>
            <a:endParaRPr lang="en-US" dirty="0" smtClean="0"/>
          </a:p>
          <a:p>
            <a:pPr marL="514350" indent="-514350">
              <a:buAutoNum type="arabicPeriod"/>
            </a:pPr>
            <a:r>
              <a:rPr lang="en-US" dirty="0" smtClean="0"/>
              <a:t>Voluntary Association for Profits</a:t>
            </a:r>
          </a:p>
          <a:p>
            <a:pPr marL="514350" indent="-514350">
              <a:buAutoNum type="arabicPeriod"/>
            </a:pPr>
            <a:r>
              <a:rPr lang="en-US" dirty="0" smtClean="0"/>
              <a:t>Termination of existence</a:t>
            </a:r>
          </a:p>
          <a:p>
            <a:pPr marL="514350" indent="-514350">
              <a:buAutoNum type="arabicPeriod"/>
            </a:pPr>
            <a:endParaRPr lang="en-US" dirty="0" smtClean="0"/>
          </a:p>
          <a:p>
            <a:pPr marL="514350" indent="-514350">
              <a:buAutoNum type="arabicPeriod"/>
            </a:pPr>
            <a:endParaRPr lang="en-US" dirty="0" smtClean="0"/>
          </a:p>
          <a:p>
            <a:pPr marL="514350" indent="-514350">
              <a:buAutoNum type="arabicPeriod"/>
            </a:pP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a:xfrm>
            <a:off x="457200" y="76200"/>
            <a:ext cx="8229600" cy="1143000"/>
          </a:xfrm>
        </p:spPr>
        <p:txBody>
          <a:bodyPr/>
          <a:lstStyle/>
          <a:p>
            <a:r>
              <a:rPr lang="en-US" b="1" dirty="0" smtClean="0"/>
              <a:t>Objects clause (2013 Act)</a:t>
            </a:r>
          </a:p>
        </p:txBody>
      </p:sp>
      <p:sp>
        <p:nvSpPr>
          <p:cNvPr id="11267" name="Content Placeholder 2"/>
          <p:cNvSpPr>
            <a:spLocks noGrp="1"/>
          </p:cNvSpPr>
          <p:nvPr>
            <p:ph idx="1"/>
          </p:nvPr>
        </p:nvSpPr>
        <p:spPr>
          <a:xfrm>
            <a:off x="457200" y="2743200"/>
            <a:ext cx="8229600" cy="3382963"/>
          </a:xfrm>
        </p:spPr>
        <p:txBody>
          <a:bodyPr/>
          <a:lstStyle/>
          <a:p>
            <a:pPr>
              <a:buFontTx/>
              <a:buNone/>
            </a:pPr>
            <a:r>
              <a:rPr lang="en-US" dirty="0" smtClean="0"/>
              <a:t>a. The objects to be pursued by the company on its incorporation</a:t>
            </a:r>
          </a:p>
          <a:p>
            <a:pPr>
              <a:buFontTx/>
              <a:buNone/>
            </a:pPr>
            <a:endParaRPr lang="en-US" dirty="0" smtClean="0"/>
          </a:p>
          <a:p>
            <a:pPr>
              <a:buFontTx/>
              <a:buNone/>
            </a:pPr>
            <a:r>
              <a:rPr lang="en-US" dirty="0" smtClean="0"/>
              <a:t>b. Matters which are necessary for furtherance of the objects specified in clause</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p:cNvSpPr>
            <a:spLocks noGrp="1" noChangeArrowheads="1"/>
          </p:cNvSpPr>
          <p:nvPr>
            <p:ph type="body" idx="1"/>
          </p:nvPr>
        </p:nvSpPr>
        <p:spPr>
          <a:xfrm>
            <a:off x="457200" y="304800"/>
            <a:ext cx="8229600" cy="6248400"/>
          </a:xfrm>
        </p:spPr>
        <p:txBody>
          <a:bodyPr>
            <a:normAutofit fontScale="92500" lnSpcReduction="10000"/>
          </a:bodyPr>
          <a:lstStyle/>
          <a:p>
            <a:pPr eaLnBrk="1" hangingPunct="1">
              <a:lnSpc>
                <a:spcPct val="90000"/>
              </a:lnSpc>
            </a:pPr>
            <a:r>
              <a:rPr lang="en-US" dirty="0" smtClean="0"/>
              <a:t>The object clause of the Memorandum of the company contains the object for which the company is formed. </a:t>
            </a:r>
          </a:p>
          <a:p>
            <a:pPr eaLnBrk="1" hangingPunct="1">
              <a:lnSpc>
                <a:spcPct val="90000"/>
              </a:lnSpc>
            </a:pPr>
            <a:endParaRPr lang="en-US" dirty="0" smtClean="0"/>
          </a:p>
          <a:p>
            <a:pPr eaLnBrk="1" hangingPunct="1">
              <a:lnSpc>
                <a:spcPct val="90000"/>
              </a:lnSpc>
            </a:pPr>
            <a:r>
              <a:rPr lang="en-US" dirty="0" smtClean="0"/>
              <a:t>An act of the company must not be beyond the objects clause, otherwise it will be </a:t>
            </a:r>
            <a:r>
              <a:rPr lang="en-US" i="1" dirty="0" err="1" smtClean="0"/>
              <a:t>ultravires</a:t>
            </a:r>
            <a:r>
              <a:rPr lang="en-US" i="1" dirty="0" smtClean="0"/>
              <a:t> </a:t>
            </a:r>
          </a:p>
          <a:p>
            <a:pPr eaLnBrk="1" hangingPunct="1">
              <a:lnSpc>
                <a:spcPct val="90000"/>
              </a:lnSpc>
            </a:pPr>
            <a:endParaRPr lang="en-US" dirty="0" smtClean="0"/>
          </a:p>
          <a:p>
            <a:pPr eaLnBrk="1" hangingPunct="1">
              <a:lnSpc>
                <a:spcPct val="90000"/>
              </a:lnSpc>
              <a:buNone/>
            </a:pPr>
            <a:r>
              <a:rPr lang="en-US" dirty="0" smtClean="0"/>
              <a:t>and, </a:t>
            </a:r>
          </a:p>
          <a:p>
            <a:pPr eaLnBrk="1" hangingPunct="1">
              <a:lnSpc>
                <a:spcPct val="90000"/>
              </a:lnSpc>
            </a:pPr>
            <a:endParaRPr lang="en-US" dirty="0" smtClean="0"/>
          </a:p>
          <a:p>
            <a:pPr eaLnBrk="1" hangingPunct="1">
              <a:lnSpc>
                <a:spcPct val="90000"/>
              </a:lnSpc>
            </a:pPr>
            <a:r>
              <a:rPr lang="en-US" dirty="0" smtClean="0"/>
              <a:t>therefore, void and cannot be ratified even if all the members wish to ratify it. This is called the doctrine of </a:t>
            </a:r>
            <a:r>
              <a:rPr lang="en-US" i="1" dirty="0" smtClean="0"/>
              <a:t>ultra </a:t>
            </a:r>
            <a:r>
              <a:rPr lang="en-US" i="1" dirty="0" err="1" smtClean="0"/>
              <a:t>vires</a:t>
            </a:r>
            <a:r>
              <a:rPr lang="en-US" dirty="0" smtClean="0"/>
              <a:t>, which has been firmly established in the case of </a:t>
            </a:r>
          </a:p>
          <a:p>
            <a:pPr lvl="1" eaLnBrk="1" hangingPunct="1">
              <a:lnSpc>
                <a:spcPct val="90000"/>
              </a:lnSpc>
            </a:pPr>
            <a:r>
              <a:rPr lang="en-US" i="1" dirty="0" smtClean="0"/>
              <a:t>Ashbury Railway Carriage and Iron Company Ltd </a:t>
            </a:r>
            <a:r>
              <a:rPr lang="en-US" dirty="0" smtClean="0"/>
              <a:t>v</a:t>
            </a:r>
            <a:r>
              <a:rPr lang="en-US" i="1" dirty="0" smtClean="0"/>
              <a:t>. Riche</a:t>
            </a:r>
            <a:r>
              <a:rPr lang="en-US" dirty="0" smtClean="0"/>
              <a:t>.</a:t>
            </a:r>
          </a:p>
          <a:p>
            <a:pPr eaLnBrk="1" hangingPunct="1">
              <a:lnSpc>
                <a:spcPct val="90000"/>
              </a:lnSpc>
            </a:pPr>
            <a:endParaRPr lang="en-US" dirty="0"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
          <p:cNvSpPr>
            <a:spLocks noGrp="1" noChangeArrowheads="1"/>
          </p:cNvSpPr>
          <p:nvPr>
            <p:ph type="body" idx="1"/>
          </p:nvPr>
        </p:nvSpPr>
        <p:spPr>
          <a:xfrm>
            <a:off x="457200" y="381000"/>
            <a:ext cx="8229600" cy="6172200"/>
          </a:xfrm>
        </p:spPr>
        <p:txBody>
          <a:bodyPr/>
          <a:lstStyle/>
          <a:p>
            <a:pPr eaLnBrk="1" hangingPunct="1">
              <a:buFontTx/>
              <a:buNone/>
            </a:pPr>
            <a:r>
              <a:rPr lang="en-US" dirty="0" smtClean="0"/>
              <a:t>	The expression “</a:t>
            </a:r>
            <a:r>
              <a:rPr lang="en-US" i="1" dirty="0" smtClean="0"/>
              <a:t>ultra </a:t>
            </a:r>
            <a:r>
              <a:rPr lang="en-US" i="1" dirty="0" err="1" smtClean="0"/>
              <a:t>vires</a:t>
            </a:r>
            <a:r>
              <a:rPr lang="en-US" dirty="0" smtClean="0"/>
              <a:t>” consists of two words: </a:t>
            </a:r>
          </a:p>
          <a:p>
            <a:pPr eaLnBrk="1" hangingPunct="1">
              <a:buFontTx/>
              <a:buNone/>
            </a:pPr>
            <a:endParaRPr lang="en-US" dirty="0" smtClean="0"/>
          </a:p>
          <a:p>
            <a:pPr eaLnBrk="1" hangingPunct="1">
              <a:buFontTx/>
              <a:buNone/>
            </a:pPr>
            <a:r>
              <a:rPr lang="en-US" dirty="0" smtClean="0"/>
              <a:t>‘</a:t>
            </a:r>
            <a:r>
              <a:rPr lang="en-US" i="1" dirty="0" smtClean="0"/>
              <a:t>ultra’ and ‘</a:t>
            </a:r>
            <a:r>
              <a:rPr lang="en-US" i="1" dirty="0" err="1" smtClean="0"/>
              <a:t>vires</a:t>
            </a:r>
            <a:r>
              <a:rPr lang="en-US" i="1" dirty="0" smtClean="0"/>
              <a:t>’ – </a:t>
            </a:r>
            <a:r>
              <a:rPr lang="en-US" b="1" i="1" dirty="0" smtClean="0"/>
              <a:t>‘Ultra’ means beyond and ‘</a:t>
            </a:r>
            <a:r>
              <a:rPr lang="en-US" b="1" i="1" dirty="0" err="1" smtClean="0"/>
              <a:t>Vires</a:t>
            </a:r>
            <a:r>
              <a:rPr lang="en-US" b="1" i="1" dirty="0" smtClean="0"/>
              <a:t>’ means powers</a:t>
            </a:r>
            <a:r>
              <a:rPr lang="en-US" dirty="0" smtClean="0"/>
              <a:t>.</a:t>
            </a:r>
          </a:p>
          <a:p>
            <a:pPr eaLnBrk="1" hangingPunct="1">
              <a:buFontTx/>
              <a:buNone/>
            </a:pPr>
            <a:endParaRPr lang="en-US" dirty="0" smtClean="0"/>
          </a:p>
          <a:p>
            <a:pPr eaLnBrk="1" hangingPunct="1">
              <a:buFontTx/>
              <a:buNone/>
            </a:pPr>
            <a:r>
              <a:rPr lang="en-US" dirty="0" smtClean="0"/>
              <a:t>Which means beyond the powers – those powers as mentioned in MOA’s object clause.</a:t>
            </a:r>
          </a:p>
          <a:p>
            <a:pPr eaLnBrk="1" hangingPunct="1">
              <a:buFontTx/>
              <a:buNone/>
            </a:pPr>
            <a:endParaRPr lang="en-US" dirty="0" smtClean="0"/>
          </a:p>
          <a:p>
            <a:pPr eaLnBrk="1" hangingPunct="1">
              <a:buFontTx/>
              <a:buNone/>
            </a:pPr>
            <a:endParaRPr lang="en-US" dirty="0" smtClean="0"/>
          </a:p>
          <a:p>
            <a:pPr eaLnBrk="1" hangingPunct="1">
              <a:buFontTx/>
              <a:buNone/>
            </a:pPr>
            <a:endParaRPr lang="en-US" dirty="0" smtClean="0"/>
          </a:p>
          <a:p>
            <a:pPr eaLnBrk="1" hangingPunct="1">
              <a:buFontTx/>
              <a:buNone/>
            </a:pPr>
            <a:endParaRPr lang="en-US" dirty="0" smtClean="0"/>
          </a:p>
          <a:p>
            <a:pPr eaLnBrk="1" hangingPunct="1">
              <a:buFontTx/>
              <a:buNone/>
            </a:pPr>
            <a:endParaRPr lang="en-US" dirty="0" smtClean="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3"/>
          <p:cNvSpPr>
            <a:spLocks noGrp="1" noChangeArrowheads="1"/>
          </p:cNvSpPr>
          <p:nvPr>
            <p:ph type="body" idx="1"/>
          </p:nvPr>
        </p:nvSpPr>
        <p:spPr>
          <a:xfrm>
            <a:off x="457200" y="1219200"/>
            <a:ext cx="8229600" cy="5486400"/>
          </a:xfrm>
        </p:spPr>
        <p:txBody>
          <a:bodyPr>
            <a:normAutofit lnSpcReduction="10000"/>
          </a:bodyPr>
          <a:lstStyle/>
          <a:p>
            <a:pPr eaLnBrk="1" hangingPunct="1">
              <a:lnSpc>
                <a:spcPct val="80000"/>
              </a:lnSpc>
            </a:pPr>
            <a:r>
              <a:rPr lang="en-US" sz="2000" dirty="0" smtClean="0"/>
              <a:t>developed to protect the investors and creditors of the company.</a:t>
            </a:r>
          </a:p>
          <a:p>
            <a:pPr eaLnBrk="1" hangingPunct="1">
              <a:lnSpc>
                <a:spcPct val="80000"/>
              </a:lnSpc>
            </a:pPr>
            <a:endParaRPr lang="en-US" sz="2000" dirty="0" smtClean="0"/>
          </a:p>
          <a:p>
            <a:pPr eaLnBrk="1" hangingPunct="1">
              <a:lnSpc>
                <a:spcPct val="80000"/>
              </a:lnSpc>
            </a:pPr>
            <a:r>
              <a:rPr lang="en-US" sz="2000" dirty="0" smtClean="0"/>
              <a:t>prevents a company to employ the money of the investors for a purpose other than those stated in the </a:t>
            </a:r>
            <a:r>
              <a:rPr lang="en-US" sz="2000" dirty="0" smtClean="0">
                <a:solidFill>
                  <a:srgbClr val="FF0000"/>
                </a:solidFill>
              </a:rPr>
              <a:t>objects clause </a:t>
            </a:r>
            <a:r>
              <a:rPr lang="en-US" sz="2000" dirty="0" smtClean="0"/>
              <a:t>of its memorandum. </a:t>
            </a:r>
          </a:p>
          <a:p>
            <a:pPr eaLnBrk="1" hangingPunct="1">
              <a:lnSpc>
                <a:spcPct val="80000"/>
              </a:lnSpc>
            </a:pPr>
            <a:endParaRPr lang="en-US" sz="2000" dirty="0" smtClean="0"/>
          </a:p>
          <a:p>
            <a:pPr eaLnBrk="1" hangingPunct="1">
              <a:lnSpc>
                <a:spcPct val="80000"/>
              </a:lnSpc>
            </a:pPr>
            <a:r>
              <a:rPr lang="en-US" sz="2000" dirty="0" smtClean="0"/>
              <a:t>Thus, the investors and the company may be assured by this rule that</a:t>
            </a:r>
          </a:p>
          <a:p>
            <a:pPr lvl="1" eaLnBrk="1" hangingPunct="1">
              <a:lnSpc>
                <a:spcPct val="80000"/>
              </a:lnSpc>
            </a:pPr>
            <a:r>
              <a:rPr lang="en-US" sz="2000" dirty="0" smtClean="0"/>
              <a:t> their investment will not be employed for the objects or activities which they did not have in contemplation at the time of investing their money in the company.</a:t>
            </a:r>
          </a:p>
          <a:p>
            <a:pPr lvl="1" eaLnBrk="1" hangingPunct="1">
              <a:lnSpc>
                <a:spcPct val="80000"/>
              </a:lnSpc>
            </a:pPr>
            <a:endParaRPr lang="en-US" sz="2000" dirty="0" smtClean="0"/>
          </a:p>
          <a:p>
            <a:pPr eaLnBrk="1" hangingPunct="1">
              <a:lnSpc>
                <a:spcPct val="80000"/>
              </a:lnSpc>
            </a:pPr>
            <a:r>
              <a:rPr lang="en-US" sz="2000" dirty="0" smtClean="0">
                <a:solidFill>
                  <a:srgbClr val="FF0000"/>
                </a:solidFill>
              </a:rPr>
              <a:t>It enables the investors to know the objects in which their money is to be employed</a:t>
            </a:r>
            <a:r>
              <a:rPr lang="en-US" sz="2000" dirty="0" smtClean="0"/>
              <a:t>. </a:t>
            </a:r>
          </a:p>
          <a:p>
            <a:pPr eaLnBrk="1" hangingPunct="1">
              <a:lnSpc>
                <a:spcPct val="80000"/>
              </a:lnSpc>
            </a:pPr>
            <a:endParaRPr lang="en-US" sz="2000" dirty="0" smtClean="0"/>
          </a:p>
          <a:p>
            <a:pPr eaLnBrk="1" hangingPunct="1">
              <a:lnSpc>
                <a:spcPct val="80000"/>
              </a:lnSpc>
            </a:pPr>
            <a:r>
              <a:rPr lang="en-US" sz="2000" dirty="0" smtClean="0"/>
              <a:t>protects the creditors of the company by ensuring them that the funds of the company to which they must look for payment are not dissipated in unauthorized activities. </a:t>
            </a:r>
          </a:p>
          <a:p>
            <a:pPr eaLnBrk="1" hangingPunct="1">
              <a:lnSpc>
                <a:spcPct val="80000"/>
              </a:lnSpc>
            </a:pPr>
            <a:endParaRPr lang="en-US" sz="2000" dirty="0" smtClean="0"/>
          </a:p>
          <a:p>
            <a:pPr eaLnBrk="1" hangingPunct="1">
              <a:lnSpc>
                <a:spcPct val="80000"/>
              </a:lnSpc>
            </a:pPr>
            <a:r>
              <a:rPr lang="en-US" sz="2000" dirty="0" smtClean="0"/>
              <a:t>The wrongful application of the company’s assets may result in the insolvency of the company, a situation when the creditors of the company cannot be paid.</a:t>
            </a:r>
          </a:p>
          <a:p>
            <a:pPr eaLnBrk="1" hangingPunct="1">
              <a:lnSpc>
                <a:spcPct val="80000"/>
              </a:lnSpc>
            </a:pPr>
            <a:endParaRPr lang="en-US" sz="2000" dirty="0" smtClean="0"/>
          </a:p>
        </p:txBody>
      </p:sp>
      <p:sp>
        <p:nvSpPr>
          <p:cNvPr id="5123" name="TextBox 2"/>
          <p:cNvSpPr txBox="1">
            <a:spLocks noChangeArrowheads="1"/>
          </p:cNvSpPr>
          <p:nvPr/>
        </p:nvSpPr>
        <p:spPr bwMode="auto">
          <a:xfrm>
            <a:off x="381000" y="152400"/>
            <a:ext cx="8382000" cy="1077913"/>
          </a:xfrm>
          <a:prstGeom prst="rect">
            <a:avLst/>
          </a:prstGeom>
          <a:noFill/>
          <a:ln w="9525">
            <a:noFill/>
            <a:miter lim="800000"/>
            <a:headEnd/>
            <a:tailEnd/>
          </a:ln>
        </p:spPr>
        <p:txBody>
          <a:bodyPr>
            <a:spAutoFit/>
          </a:bodyPr>
          <a:lstStyle/>
          <a:p>
            <a:pPr algn="ctr"/>
            <a:r>
              <a:rPr lang="en-US" sz="3200" b="1"/>
              <a:t>Protection Of Creditors And Investors</a:t>
            </a:r>
          </a:p>
          <a:p>
            <a:pPr algn="ctr"/>
            <a:endParaRPr lang="en-US" sz="320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
          <p:cNvSpPr>
            <a:spLocks noGrp="1" noChangeArrowheads="1"/>
          </p:cNvSpPr>
          <p:nvPr>
            <p:ph type="body" idx="1"/>
          </p:nvPr>
        </p:nvSpPr>
        <p:spPr>
          <a:xfrm>
            <a:off x="457200" y="685800"/>
            <a:ext cx="8229600" cy="5943600"/>
          </a:xfrm>
        </p:spPr>
        <p:txBody>
          <a:bodyPr>
            <a:noAutofit/>
          </a:bodyPr>
          <a:lstStyle/>
          <a:p>
            <a:pPr algn="ctr" eaLnBrk="1" hangingPunct="1">
              <a:lnSpc>
                <a:spcPct val="80000"/>
              </a:lnSpc>
              <a:buFontTx/>
              <a:buNone/>
            </a:pPr>
            <a:endParaRPr lang="en-US" sz="2800" b="1" i="1" dirty="0" smtClean="0"/>
          </a:p>
          <a:p>
            <a:pPr eaLnBrk="1" hangingPunct="1">
              <a:lnSpc>
                <a:spcPct val="80000"/>
              </a:lnSpc>
            </a:pPr>
            <a:endParaRPr lang="en-US" sz="2800" dirty="0" smtClean="0"/>
          </a:p>
          <a:p>
            <a:pPr eaLnBrk="1" hangingPunct="1">
              <a:lnSpc>
                <a:spcPct val="80000"/>
              </a:lnSpc>
            </a:pPr>
            <a:r>
              <a:rPr lang="en-US" sz="2800" dirty="0" smtClean="0"/>
              <a:t>In this case, the objects of the company as stated in the objects clause of its memorandum, were</a:t>
            </a:r>
          </a:p>
          <a:p>
            <a:pPr eaLnBrk="1" hangingPunct="1">
              <a:lnSpc>
                <a:spcPct val="80000"/>
              </a:lnSpc>
              <a:buFontTx/>
              <a:buNone/>
            </a:pPr>
            <a:endParaRPr lang="en-US" sz="2800" dirty="0" smtClean="0"/>
          </a:p>
          <a:p>
            <a:pPr lvl="1" eaLnBrk="1" hangingPunct="1">
              <a:lnSpc>
                <a:spcPct val="80000"/>
              </a:lnSpc>
            </a:pPr>
            <a:r>
              <a:rPr lang="en-US" dirty="0" smtClean="0"/>
              <a:t>‘</a:t>
            </a:r>
            <a:r>
              <a:rPr lang="en-US" sz="2400" dirty="0" smtClean="0"/>
              <a:t>to make and sell, or lend on hire railway carriages and wagons, and all kinds of railway plaint, fittings, machinery and rolling stock to carry on the business of </a:t>
            </a:r>
            <a:r>
              <a:rPr lang="en-US" sz="2400" dirty="0" smtClean="0">
                <a:solidFill>
                  <a:srgbClr val="FF0000"/>
                </a:solidFill>
              </a:rPr>
              <a:t>mechanical engineers </a:t>
            </a:r>
            <a:r>
              <a:rPr lang="en-US" sz="2400" dirty="0" smtClean="0"/>
              <a:t>and </a:t>
            </a:r>
            <a:r>
              <a:rPr lang="en-US" sz="2400" dirty="0" smtClean="0">
                <a:solidFill>
                  <a:srgbClr val="FF0000"/>
                </a:solidFill>
              </a:rPr>
              <a:t>general contractors </a:t>
            </a:r>
            <a:r>
              <a:rPr lang="en-US" sz="2400" dirty="0" smtClean="0"/>
              <a:t>to purchase and sell as merchants timber, coal, metal or other materials; </a:t>
            </a:r>
          </a:p>
          <a:p>
            <a:pPr lvl="1" eaLnBrk="1" hangingPunct="1">
              <a:lnSpc>
                <a:spcPct val="80000"/>
              </a:lnSpc>
              <a:buFontTx/>
              <a:buNone/>
            </a:pPr>
            <a:endParaRPr lang="en-US" sz="2400" dirty="0" smtClean="0"/>
          </a:p>
          <a:p>
            <a:pPr lvl="1" eaLnBrk="1" hangingPunct="1">
              <a:lnSpc>
                <a:spcPct val="80000"/>
              </a:lnSpc>
            </a:pPr>
            <a:r>
              <a:rPr lang="en-US" sz="2400" dirty="0" smtClean="0"/>
              <a:t>and to buy and sell any materials on commissions or as agents’.</a:t>
            </a:r>
          </a:p>
          <a:p>
            <a:pPr lvl="1" eaLnBrk="1" hangingPunct="1">
              <a:lnSpc>
                <a:spcPct val="80000"/>
              </a:lnSpc>
              <a:buFontTx/>
              <a:buNone/>
            </a:pPr>
            <a:endParaRPr lang="en-US" dirty="0" smtClean="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6172200"/>
          </a:xfrm>
        </p:spPr>
        <p:txBody>
          <a:bodyPr>
            <a:normAutofit fontScale="77500" lnSpcReduction="20000"/>
          </a:bodyPr>
          <a:lstStyle/>
          <a:p>
            <a:r>
              <a:rPr lang="en-US" dirty="0" smtClean="0"/>
              <a:t>The directors of the company entered into a contract with M/s. Riche, a firm of railway contractors to finance the construction of a railway line in Belgium. </a:t>
            </a:r>
          </a:p>
          <a:p>
            <a:endParaRPr lang="en-US" dirty="0" smtClean="0"/>
          </a:p>
          <a:p>
            <a:r>
              <a:rPr lang="en-US" dirty="0" smtClean="0"/>
              <a:t>The contract was ratified by all the members of the company, but later on it was repudiated by the company.</a:t>
            </a:r>
          </a:p>
          <a:p>
            <a:endParaRPr lang="en-US" dirty="0" smtClean="0"/>
          </a:p>
          <a:p>
            <a:r>
              <a:rPr lang="en-US" dirty="0" smtClean="0"/>
              <a:t>On subsequent repudiation of this contract by the company on the ground of its being </a:t>
            </a:r>
            <a:r>
              <a:rPr lang="en-US" i="1" dirty="0" smtClean="0"/>
              <a:t>ultra </a:t>
            </a:r>
            <a:r>
              <a:rPr lang="en-US" i="1" dirty="0" err="1" smtClean="0"/>
              <a:t>vires</a:t>
            </a:r>
            <a:r>
              <a:rPr lang="en-US" i="1" dirty="0" smtClean="0"/>
              <a:t>, Riche brought a case for damages on the ground of breach of contract, as according to </a:t>
            </a:r>
            <a:r>
              <a:rPr lang="en-US" dirty="0" smtClean="0"/>
              <a:t>him the words </a:t>
            </a:r>
            <a:r>
              <a:rPr lang="en-US" dirty="0" smtClean="0">
                <a:solidFill>
                  <a:srgbClr val="FF0000"/>
                </a:solidFill>
              </a:rPr>
              <a:t>“general contractors” </a:t>
            </a:r>
            <a:r>
              <a:rPr lang="en-US" dirty="0" smtClean="0"/>
              <a:t>in the objects clause gave power to the company to enter into such a contract and, therefore, it was within the powers of the company. </a:t>
            </a:r>
          </a:p>
          <a:p>
            <a:endParaRPr lang="en-US" dirty="0" smtClean="0"/>
          </a:p>
          <a:p>
            <a:r>
              <a:rPr lang="en-US" dirty="0" smtClean="0"/>
              <a:t>More so because the contract was ratified by a majority of shareholders.</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Grp="1" noChangeArrowheads="1"/>
          </p:cNvSpPr>
          <p:nvPr>
            <p:ph type="body" idx="1"/>
          </p:nvPr>
        </p:nvSpPr>
        <p:spPr>
          <a:xfrm>
            <a:off x="457200" y="381000"/>
            <a:ext cx="8229600" cy="6172200"/>
          </a:xfrm>
        </p:spPr>
        <p:txBody>
          <a:bodyPr/>
          <a:lstStyle/>
          <a:p>
            <a:pPr algn="ctr" eaLnBrk="1" hangingPunct="1">
              <a:buFontTx/>
              <a:buNone/>
            </a:pPr>
            <a:r>
              <a:rPr lang="en-US" sz="4400" b="1" dirty="0" smtClean="0"/>
              <a:t>Issue</a:t>
            </a:r>
          </a:p>
          <a:p>
            <a:pPr algn="ctr" eaLnBrk="1" hangingPunct="1">
              <a:buFontTx/>
              <a:buNone/>
            </a:pPr>
            <a:endParaRPr lang="en-US" dirty="0" smtClean="0"/>
          </a:p>
          <a:p>
            <a:pPr eaLnBrk="1" hangingPunct="1"/>
            <a:r>
              <a:rPr lang="en-US" dirty="0" smtClean="0"/>
              <a:t>whether the contract was valid </a:t>
            </a:r>
          </a:p>
          <a:p>
            <a:pPr algn="ctr" eaLnBrk="1" hangingPunct="1">
              <a:buFontTx/>
              <a:buNone/>
            </a:pPr>
            <a:endParaRPr lang="en-US" dirty="0" smtClean="0"/>
          </a:p>
          <a:p>
            <a:pPr algn="ctr" eaLnBrk="1" hangingPunct="1">
              <a:buFontTx/>
              <a:buNone/>
            </a:pPr>
            <a:r>
              <a:rPr lang="en-US" dirty="0" smtClean="0"/>
              <a:t>and </a:t>
            </a:r>
          </a:p>
          <a:p>
            <a:pPr algn="ctr" eaLnBrk="1" hangingPunct="1">
              <a:buFontTx/>
              <a:buNone/>
            </a:pPr>
            <a:endParaRPr lang="en-US" dirty="0" smtClean="0"/>
          </a:p>
          <a:p>
            <a:pPr eaLnBrk="1" hangingPunct="1"/>
            <a:r>
              <a:rPr lang="en-US" dirty="0" smtClean="0"/>
              <a:t>whether the contract could be ratified / approved by the members of the company? </a:t>
            </a:r>
          </a:p>
          <a:p>
            <a:pPr eaLnBrk="1" hangingPunct="1">
              <a:buFontTx/>
              <a:buNone/>
            </a:pPr>
            <a:endParaRPr lang="en-US" dirty="0" smtClean="0"/>
          </a:p>
          <a:p>
            <a:pPr eaLnBrk="1" hangingPunct="1"/>
            <a:endParaRPr lang="en-US" dirty="0" smtClean="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p:cNvSpPr>
            <a:spLocks noGrp="1"/>
          </p:cNvSpPr>
          <p:nvPr>
            <p:ph idx="1"/>
          </p:nvPr>
        </p:nvSpPr>
        <p:spPr>
          <a:xfrm>
            <a:off x="457200" y="914400"/>
            <a:ext cx="8229600" cy="5211763"/>
          </a:xfrm>
        </p:spPr>
        <p:txBody>
          <a:bodyPr>
            <a:normAutofit fontScale="92500" lnSpcReduction="20000"/>
          </a:bodyPr>
          <a:lstStyle/>
          <a:p>
            <a:pPr algn="ctr" eaLnBrk="1" hangingPunct="1">
              <a:buFontTx/>
              <a:buNone/>
            </a:pPr>
            <a:r>
              <a:rPr lang="en-US" b="1" i="1" dirty="0" smtClean="0"/>
              <a:t>It was held that:</a:t>
            </a:r>
          </a:p>
          <a:p>
            <a:pPr algn="ctr" eaLnBrk="1" hangingPunct="1">
              <a:buFontTx/>
              <a:buNone/>
            </a:pPr>
            <a:endParaRPr lang="en-US" b="1" i="1" dirty="0" smtClean="0"/>
          </a:p>
          <a:p>
            <a:pPr algn="ctr" eaLnBrk="1" hangingPunct="1">
              <a:buFontTx/>
              <a:buNone/>
            </a:pPr>
            <a:endParaRPr lang="en-US" b="1" i="1" dirty="0" smtClean="0"/>
          </a:p>
          <a:p>
            <a:pPr eaLnBrk="1" hangingPunct="1">
              <a:buFontTx/>
              <a:buNone/>
            </a:pPr>
            <a:r>
              <a:rPr lang="en-US" dirty="0" smtClean="0"/>
              <a:t>(a) The contract was beyond the objects as defined in the objects clause of its memorandum and, therefore it was void,</a:t>
            </a:r>
          </a:p>
          <a:p>
            <a:pPr eaLnBrk="1" hangingPunct="1">
              <a:buFontTx/>
              <a:buNone/>
            </a:pPr>
            <a:endParaRPr lang="en-US" dirty="0" smtClean="0"/>
          </a:p>
          <a:p>
            <a:pPr eaLnBrk="1" hangingPunct="1">
              <a:buFontTx/>
              <a:buNone/>
            </a:pPr>
            <a:r>
              <a:rPr lang="en-US" dirty="0" smtClean="0"/>
              <a:t>(b) The company had no capacity to ratify the contract.</a:t>
            </a:r>
          </a:p>
          <a:p>
            <a:pPr>
              <a:buNone/>
            </a:pPr>
            <a:endParaRPr lang="en-US" b="1" i="1" dirty="0" smtClean="0"/>
          </a:p>
          <a:p>
            <a:pPr>
              <a:buNone/>
            </a:pPr>
            <a:r>
              <a:rPr lang="en-US" b="1" i="1" dirty="0" smtClean="0"/>
              <a:t>	Relevant Case law: Ashbury Railway Carriage and Iron Company Ltd </a:t>
            </a:r>
            <a:r>
              <a:rPr lang="en-US" b="1" dirty="0" smtClean="0"/>
              <a:t>v</a:t>
            </a:r>
            <a:r>
              <a:rPr lang="en-US" b="1" i="1" dirty="0" smtClean="0"/>
              <a:t>. Riche, </a:t>
            </a:r>
            <a:r>
              <a:rPr lang="en-US" b="1" dirty="0" smtClean="0"/>
              <a:t>(1875)</a:t>
            </a:r>
            <a:endParaRPr lang="en-US" b="1" i="1" dirty="0" smtClean="0"/>
          </a:p>
          <a:p>
            <a:pPr eaLnBrk="1" hangingPunct="1">
              <a:buFontTx/>
              <a:buNone/>
            </a:pPr>
            <a:endParaRPr lang="en-US" dirty="0" smtClean="0"/>
          </a:p>
          <a:p>
            <a:pPr>
              <a:buFontTx/>
              <a:buNone/>
            </a:pPr>
            <a:endParaRPr lang="en-US" dirty="0" smtClean="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3"/>
          <p:cNvSpPr>
            <a:spLocks noGrp="1" noChangeArrowheads="1"/>
          </p:cNvSpPr>
          <p:nvPr>
            <p:ph type="body" idx="1"/>
          </p:nvPr>
        </p:nvSpPr>
        <p:spPr>
          <a:xfrm>
            <a:off x="457200" y="2057400"/>
            <a:ext cx="8229600" cy="4572000"/>
          </a:xfrm>
        </p:spPr>
        <p:txBody>
          <a:bodyPr>
            <a:normAutofit/>
          </a:bodyPr>
          <a:lstStyle/>
          <a:p>
            <a:pPr eaLnBrk="1" hangingPunct="1">
              <a:lnSpc>
                <a:spcPct val="150000"/>
              </a:lnSpc>
            </a:pPr>
            <a:r>
              <a:rPr lang="en-US" sz="1800" dirty="0" smtClean="0"/>
              <a:t>contract </a:t>
            </a:r>
            <a:r>
              <a:rPr lang="en-US" sz="1800" dirty="0" smtClean="0">
                <a:solidFill>
                  <a:srgbClr val="FF0000"/>
                </a:solidFill>
              </a:rPr>
              <a:t>is void in its inception</a:t>
            </a:r>
          </a:p>
          <a:p>
            <a:pPr eaLnBrk="1" hangingPunct="1">
              <a:lnSpc>
                <a:spcPct val="150000"/>
              </a:lnSpc>
            </a:pPr>
            <a:r>
              <a:rPr lang="en-US" sz="1800" dirty="0" smtClean="0"/>
              <a:t>it is void because the company had </a:t>
            </a:r>
            <a:r>
              <a:rPr lang="en-US" sz="1800" dirty="0" smtClean="0">
                <a:solidFill>
                  <a:srgbClr val="FF0000"/>
                </a:solidFill>
              </a:rPr>
              <a:t>no capacity to make contract </a:t>
            </a:r>
            <a:r>
              <a:rPr lang="en-US" sz="1800" dirty="0" smtClean="0"/>
              <a:t>and since the company lacks the capacity to make such contract,</a:t>
            </a:r>
            <a:r>
              <a:rPr lang="en-US" sz="1800" dirty="0" smtClean="0">
                <a:solidFill>
                  <a:srgbClr val="FF0000"/>
                </a:solidFill>
              </a:rPr>
              <a:t> how it can </a:t>
            </a:r>
            <a:r>
              <a:rPr lang="en-US" sz="1800" dirty="0" smtClean="0"/>
              <a:t>have capacity to </a:t>
            </a:r>
            <a:r>
              <a:rPr lang="en-US" sz="1800" dirty="0" smtClean="0">
                <a:solidFill>
                  <a:srgbClr val="FF0000"/>
                </a:solidFill>
              </a:rPr>
              <a:t>ratify</a:t>
            </a:r>
            <a:r>
              <a:rPr lang="en-US" sz="1800" dirty="0" smtClean="0"/>
              <a:t> it. </a:t>
            </a:r>
          </a:p>
          <a:p>
            <a:pPr eaLnBrk="1" hangingPunct="1">
              <a:lnSpc>
                <a:spcPct val="160000"/>
              </a:lnSpc>
            </a:pPr>
            <a:r>
              <a:rPr lang="en-US" sz="1800" dirty="0" smtClean="0"/>
              <a:t>If the shareholders are permitted to ratify an </a:t>
            </a:r>
            <a:r>
              <a:rPr lang="en-US" sz="1800" i="1" dirty="0" smtClean="0"/>
              <a:t>ultra </a:t>
            </a:r>
            <a:r>
              <a:rPr lang="en-US" sz="1800" i="1" dirty="0" err="1" smtClean="0"/>
              <a:t>vires</a:t>
            </a:r>
            <a:r>
              <a:rPr lang="en-US" sz="1800" i="1" dirty="0" smtClean="0"/>
              <a:t> </a:t>
            </a:r>
            <a:r>
              <a:rPr lang="en-US" sz="1800" dirty="0" smtClean="0"/>
              <a:t>act or contract, it will be nothing but permitting them to do the very thing which, by the Act of Parliament, they are prohibited from doing.</a:t>
            </a:r>
          </a:p>
          <a:p>
            <a:pPr eaLnBrk="1" hangingPunct="1">
              <a:lnSpc>
                <a:spcPct val="80000"/>
              </a:lnSpc>
            </a:pPr>
            <a:endParaRPr lang="en-US" sz="1800" dirty="0" smtClean="0"/>
          </a:p>
        </p:txBody>
      </p:sp>
      <p:sp>
        <p:nvSpPr>
          <p:cNvPr id="9219" name="TextBox 2"/>
          <p:cNvSpPr txBox="1">
            <a:spLocks noChangeArrowheads="1"/>
          </p:cNvSpPr>
          <p:nvPr/>
        </p:nvSpPr>
        <p:spPr bwMode="auto">
          <a:xfrm>
            <a:off x="381000" y="123825"/>
            <a:ext cx="8001000" cy="708025"/>
          </a:xfrm>
          <a:prstGeom prst="rect">
            <a:avLst/>
          </a:prstGeom>
          <a:noFill/>
          <a:ln w="9525">
            <a:noFill/>
            <a:miter lim="800000"/>
            <a:headEnd/>
            <a:tailEnd/>
          </a:ln>
        </p:spPr>
        <p:txBody>
          <a:bodyPr>
            <a:spAutoFit/>
          </a:bodyPr>
          <a:lstStyle/>
          <a:p>
            <a:pPr algn="ctr"/>
            <a:r>
              <a:rPr lang="en-US" sz="4000"/>
              <a:t>DECISION</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Autofit/>
          </a:bodyPr>
          <a:lstStyle/>
          <a:p>
            <a:pPr>
              <a:lnSpc>
                <a:spcPct val="160000"/>
              </a:lnSpc>
              <a:buNone/>
            </a:pPr>
            <a:r>
              <a:rPr lang="en-US" sz="2400" dirty="0" smtClean="0"/>
              <a:t>The House of Lords has expressed the view that – </a:t>
            </a:r>
          </a:p>
          <a:p>
            <a:pPr lvl="1">
              <a:lnSpc>
                <a:spcPct val="150000"/>
              </a:lnSpc>
            </a:pPr>
            <a:r>
              <a:rPr lang="en-US" sz="2400" dirty="0" smtClean="0"/>
              <a:t>a company incorporated  under the Companies Act has power to do only those things which are authorized by its objects clause of its memorandum</a:t>
            </a:r>
          </a:p>
          <a:p>
            <a:pPr lvl="1">
              <a:lnSpc>
                <a:spcPct val="150000"/>
              </a:lnSpc>
            </a:pPr>
            <a:r>
              <a:rPr lang="en-US" sz="2400" dirty="0" smtClean="0">
                <a:solidFill>
                  <a:srgbClr val="FF0000"/>
                </a:solidFill>
              </a:rPr>
              <a:t>The term ‘general contractor’ was interpreted to indicate as the making  generally of such contracts as are connected with the business of mechanical engineers</a:t>
            </a:r>
          </a:p>
          <a:p>
            <a:pPr lvl="1">
              <a:lnSpc>
                <a:spcPct val="150000"/>
              </a:lnSpc>
            </a:pPr>
            <a:r>
              <a:rPr lang="en-US" sz="2400" dirty="0" smtClean="0"/>
              <a:t>And anything not so authorized is </a:t>
            </a:r>
            <a:r>
              <a:rPr lang="en-US" sz="2400" i="1" dirty="0" smtClean="0"/>
              <a:t>ultra </a:t>
            </a:r>
            <a:r>
              <a:rPr lang="en-US" sz="2400" i="1" dirty="0" err="1" smtClean="0"/>
              <a:t>vires</a:t>
            </a:r>
            <a:r>
              <a:rPr lang="en-US" sz="2400" i="1" dirty="0" smtClean="0"/>
              <a:t> </a:t>
            </a:r>
            <a:r>
              <a:rPr lang="en-US" sz="2400" dirty="0" smtClean="0"/>
              <a:t>the company and cannot be  ratified or made effective even by the unanimous agreement of the members.</a:t>
            </a:r>
          </a:p>
          <a:p>
            <a:pPr>
              <a:buNone/>
            </a:pPr>
            <a:endParaRPr lang="en-US" sz="24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685800"/>
          </a:xfrm>
        </p:spPr>
        <p:txBody>
          <a:bodyPr>
            <a:normAutofit/>
          </a:bodyPr>
          <a:lstStyle/>
          <a:p>
            <a:r>
              <a:rPr lang="en-US" sz="3200" b="1" u="sng" dirty="0" smtClean="0">
                <a:solidFill>
                  <a:srgbClr val="FF0000"/>
                </a:solidFill>
              </a:rPr>
              <a:t>The most striking characteristics of a company are</a:t>
            </a:r>
            <a:r>
              <a:rPr lang="en-US" sz="3200" dirty="0" smtClean="0">
                <a:solidFill>
                  <a:srgbClr val="FF0000"/>
                </a:solidFill>
              </a:rPr>
              <a:t> :</a:t>
            </a:r>
            <a:endParaRPr lang="en-US" sz="3200" b="1" u="sng" dirty="0">
              <a:solidFill>
                <a:srgbClr val="FF0000"/>
              </a:solidFill>
            </a:endParaRPr>
          </a:p>
        </p:txBody>
      </p:sp>
      <p:sp>
        <p:nvSpPr>
          <p:cNvPr id="3" name="Content Placeholder 2"/>
          <p:cNvSpPr>
            <a:spLocks noGrp="1"/>
          </p:cNvSpPr>
          <p:nvPr>
            <p:ph idx="1"/>
          </p:nvPr>
        </p:nvSpPr>
        <p:spPr>
          <a:xfrm>
            <a:off x="228600" y="838200"/>
            <a:ext cx="8686800" cy="6019800"/>
          </a:xfrm>
        </p:spPr>
        <p:txBody>
          <a:bodyPr>
            <a:normAutofit fontScale="55000" lnSpcReduction="20000"/>
          </a:bodyPr>
          <a:lstStyle/>
          <a:p>
            <a:pPr marL="514350" indent="-514350">
              <a:buAutoNum type="arabicPeriod"/>
            </a:pPr>
            <a:r>
              <a:rPr lang="en-US" b="1" u="sng" dirty="0" smtClean="0">
                <a:solidFill>
                  <a:srgbClr val="00B050"/>
                </a:solidFill>
              </a:rPr>
              <a:t>Corporate Personality: </a:t>
            </a:r>
          </a:p>
          <a:p>
            <a:pPr marL="514350" indent="-514350">
              <a:buAutoNum type="arabicPeriod"/>
            </a:pPr>
            <a:endParaRPr lang="en-US" b="1" u="sng" dirty="0" smtClean="0">
              <a:solidFill>
                <a:srgbClr val="00B050"/>
              </a:solidFill>
            </a:endParaRPr>
          </a:p>
          <a:p>
            <a:r>
              <a:rPr lang="en-US" dirty="0" smtClean="0"/>
              <a:t>A company incorporated under the Act is vested with a corporate personality so it redundant </a:t>
            </a:r>
          </a:p>
          <a:p>
            <a:pPr lvl="1"/>
            <a:r>
              <a:rPr lang="en-US" dirty="0" smtClean="0"/>
              <a:t>bears its own name, </a:t>
            </a:r>
          </a:p>
          <a:p>
            <a:pPr lvl="1"/>
            <a:r>
              <a:rPr lang="en-US" dirty="0" smtClean="0"/>
              <a:t>acts under name, </a:t>
            </a:r>
          </a:p>
          <a:p>
            <a:pPr lvl="1"/>
            <a:r>
              <a:rPr lang="en-US" dirty="0" smtClean="0"/>
              <a:t>has a seal of its own and </a:t>
            </a:r>
          </a:p>
          <a:p>
            <a:pPr lvl="1"/>
            <a:r>
              <a:rPr lang="en-US" dirty="0" smtClean="0"/>
              <a:t>its assets are separate and distinct from those of its members. </a:t>
            </a:r>
          </a:p>
          <a:p>
            <a:pPr lvl="1">
              <a:buNone/>
            </a:pPr>
            <a:endParaRPr lang="en-US" dirty="0" smtClean="0"/>
          </a:p>
          <a:p>
            <a:r>
              <a:rPr lang="en-US" dirty="0" smtClean="0"/>
              <a:t>It is </a:t>
            </a:r>
            <a:r>
              <a:rPr lang="en-US" dirty="0" smtClean="0">
                <a:solidFill>
                  <a:srgbClr val="00B0F0"/>
                </a:solidFill>
              </a:rPr>
              <a:t>a different ‘person’ from the members who compose it.</a:t>
            </a:r>
            <a:r>
              <a:rPr lang="en-US" dirty="0" smtClean="0"/>
              <a:t> </a:t>
            </a:r>
          </a:p>
          <a:p>
            <a:endParaRPr lang="en-US" dirty="0" smtClean="0"/>
          </a:p>
          <a:p>
            <a:r>
              <a:rPr lang="en-US" dirty="0" smtClean="0"/>
              <a:t>Therefore it is capable of </a:t>
            </a:r>
          </a:p>
          <a:p>
            <a:pPr lvl="1"/>
            <a:r>
              <a:rPr lang="en-US" dirty="0" smtClean="0"/>
              <a:t>owning property, </a:t>
            </a:r>
          </a:p>
          <a:p>
            <a:pPr lvl="1"/>
            <a:r>
              <a:rPr lang="en-US" dirty="0" smtClean="0"/>
              <a:t>incurring debts, </a:t>
            </a:r>
          </a:p>
          <a:p>
            <a:pPr lvl="1"/>
            <a:r>
              <a:rPr lang="en-US" dirty="0" smtClean="0"/>
              <a:t>borrowing money, </a:t>
            </a:r>
          </a:p>
          <a:p>
            <a:pPr lvl="1"/>
            <a:r>
              <a:rPr lang="en-US" dirty="0" smtClean="0"/>
              <a:t>having a bank account, </a:t>
            </a:r>
          </a:p>
          <a:p>
            <a:pPr lvl="1"/>
            <a:r>
              <a:rPr lang="en-US" dirty="0" smtClean="0"/>
              <a:t>employing people, </a:t>
            </a:r>
          </a:p>
          <a:p>
            <a:pPr lvl="1"/>
            <a:r>
              <a:rPr lang="en-US" dirty="0" smtClean="0"/>
              <a:t>entering into contracts and </a:t>
            </a:r>
          </a:p>
          <a:p>
            <a:pPr lvl="1"/>
            <a:r>
              <a:rPr lang="en-US" dirty="0" smtClean="0"/>
              <a:t>suing or being sued in the same manner as an individual. </a:t>
            </a:r>
          </a:p>
          <a:p>
            <a:pPr>
              <a:buNone/>
            </a:pPr>
            <a:endParaRPr lang="en-US" dirty="0" smtClean="0"/>
          </a:p>
          <a:p>
            <a:r>
              <a:rPr lang="en-US" i="1" dirty="0" smtClean="0">
                <a:solidFill>
                  <a:srgbClr val="00B0F0"/>
                </a:solidFill>
              </a:rPr>
              <a:t>A shareholder cannot be held liable for the acts of the company even if he holds virtually the entire share capital.</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98437"/>
            <a:ext cx="8686800" cy="6430963"/>
          </a:xfrm>
        </p:spPr>
        <p:txBody>
          <a:bodyPr>
            <a:normAutofit fontScale="85000" lnSpcReduction="10000"/>
          </a:bodyPr>
          <a:lstStyle/>
          <a:p>
            <a:pPr>
              <a:buNone/>
            </a:pPr>
            <a:r>
              <a:rPr lang="en-US" dirty="0" smtClean="0"/>
              <a:t>		</a:t>
            </a:r>
            <a:r>
              <a:rPr lang="en-US" u="sng" dirty="0" smtClean="0"/>
              <a:t>In </a:t>
            </a:r>
            <a:r>
              <a:rPr lang="en-US" i="1" u="sng" dirty="0" smtClean="0"/>
              <a:t>A. </a:t>
            </a:r>
            <a:r>
              <a:rPr lang="en-US" i="1" u="sng" dirty="0" err="1" smtClean="0"/>
              <a:t>Lakshmanaswami</a:t>
            </a:r>
            <a:r>
              <a:rPr lang="en-US" i="1" u="sng" dirty="0" smtClean="0"/>
              <a:t> </a:t>
            </a:r>
            <a:r>
              <a:rPr lang="en-US" i="1" u="sng" dirty="0" err="1" smtClean="0"/>
              <a:t>Mudaliar</a:t>
            </a:r>
            <a:r>
              <a:rPr lang="en-US" i="1" u="sng" dirty="0" smtClean="0"/>
              <a:t> v. L.I.C., 1963 </a:t>
            </a:r>
          </a:p>
          <a:p>
            <a:endParaRPr lang="en-US" dirty="0" smtClean="0"/>
          </a:p>
          <a:p>
            <a:r>
              <a:rPr lang="en-US" dirty="0" smtClean="0"/>
              <a:t>Upheld the doctrine of </a:t>
            </a:r>
            <a:r>
              <a:rPr lang="en-US" i="1" dirty="0" smtClean="0"/>
              <a:t>ultra </a:t>
            </a:r>
            <a:r>
              <a:rPr lang="en-US" i="1" dirty="0" err="1" smtClean="0"/>
              <a:t>vires</a:t>
            </a:r>
            <a:r>
              <a:rPr lang="en-US" i="1" dirty="0" smtClean="0"/>
              <a:t>. </a:t>
            </a:r>
          </a:p>
          <a:p>
            <a:endParaRPr lang="en-US" i="1" dirty="0" smtClean="0"/>
          </a:p>
          <a:p>
            <a:r>
              <a:rPr lang="en-US" i="1" dirty="0" smtClean="0"/>
              <a:t>In this case, the directors of the company were </a:t>
            </a:r>
            <a:r>
              <a:rPr lang="en-US" i="1" dirty="0" err="1" smtClean="0"/>
              <a:t>authorised</a:t>
            </a:r>
            <a:r>
              <a:rPr lang="en-US" i="1" dirty="0" smtClean="0"/>
              <a:t> “to make </a:t>
            </a:r>
            <a:r>
              <a:rPr lang="en-US" dirty="0" smtClean="0"/>
              <a:t>payments towards any charitable or any benevolent object or for any general public or useful object”. </a:t>
            </a:r>
          </a:p>
          <a:p>
            <a:endParaRPr lang="en-US" dirty="0" smtClean="0"/>
          </a:p>
          <a:p>
            <a:r>
              <a:rPr lang="en-US" dirty="0" smtClean="0"/>
              <a:t>In accordance with shareholders’ resolution the directors paid Rupees 2 </a:t>
            </a:r>
            <a:r>
              <a:rPr lang="en-US" dirty="0" err="1" smtClean="0"/>
              <a:t>lakhs</a:t>
            </a:r>
            <a:r>
              <a:rPr lang="en-US" dirty="0" smtClean="0"/>
              <a:t> to a trust formed for the purpose of promoting technical and business knowledge. </a:t>
            </a:r>
          </a:p>
          <a:p>
            <a:endParaRPr lang="en-US" dirty="0" smtClean="0"/>
          </a:p>
          <a:p>
            <a:r>
              <a:rPr lang="en-US" dirty="0" smtClean="0"/>
              <a:t>The company’s business having been taken over by L.I.C., it had no business left of its own</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5897563"/>
          </a:xfrm>
        </p:spPr>
        <p:txBody>
          <a:bodyPr>
            <a:normAutofit fontScale="62500" lnSpcReduction="20000"/>
          </a:bodyPr>
          <a:lstStyle/>
          <a:p>
            <a:r>
              <a:rPr lang="en-US" dirty="0" smtClean="0"/>
              <a:t>The Supreme Court held that the payment was </a:t>
            </a:r>
            <a:r>
              <a:rPr lang="en-US" i="1" dirty="0" smtClean="0"/>
              <a:t>ultra </a:t>
            </a:r>
            <a:r>
              <a:rPr lang="en-US" i="1" dirty="0" err="1" smtClean="0"/>
              <a:t>vires</a:t>
            </a:r>
            <a:r>
              <a:rPr lang="en-US" i="1" dirty="0" smtClean="0"/>
              <a:t> the company. </a:t>
            </a:r>
          </a:p>
          <a:p>
            <a:r>
              <a:rPr lang="en-US" b="1" i="1" dirty="0" smtClean="0"/>
              <a:t>Directors could not spend </a:t>
            </a:r>
            <a:r>
              <a:rPr lang="en-US" b="1" dirty="0" smtClean="0"/>
              <a:t>company’s money on any charitable or general objects. </a:t>
            </a:r>
          </a:p>
          <a:p>
            <a:r>
              <a:rPr lang="en-US" b="1" dirty="0" smtClean="0"/>
              <a:t>They could spend for the promotion of only such charitable objects as would be useful for the attainment of the company’s own objects. </a:t>
            </a:r>
          </a:p>
          <a:p>
            <a:r>
              <a:rPr lang="en-US" dirty="0" smtClean="0"/>
              <a:t>It is pertinent to add that the powers vested in the Board of directors, e.g., power to borrow money, is not an object of the company. </a:t>
            </a:r>
          </a:p>
          <a:p>
            <a:r>
              <a:rPr lang="en-US" dirty="0" smtClean="0"/>
              <a:t>The powers must be exercised to promote the company’s objects. </a:t>
            </a:r>
          </a:p>
          <a:p>
            <a:r>
              <a:rPr lang="en-US" dirty="0" smtClean="0"/>
              <a:t>Charity is allowed only to the extent to which it is necessary in the reasonable management of the affairs of the company. </a:t>
            </a:r>
          </a:p>
          <a:p>
            <a:pPr>
              <a:buNone/>
            </a:pPr>
            <a:endParaRPr lang="en-US" dirty="0" smtClean="0"/>
          </a:p>
          <a:p>
            <a:r>
              <a:rPr lang="en-US" dirty="0" smtClean="0"/>
              <a:t>Justice Shah held:</a:t>
            </a:r>
          </a:p>
          <a:p>
            <a:pPr>
              <a:buNone/>
            </a:pPr>
            <a:r>
              <a:rPr lang="en-US" b="1" dirty="0" smtClean="0">
                <a:solidFill>
                  <a:srgbClr val="FFC000"/>
                </a:solidFill>
              </a:rPr>
              <a:t>	</a:t>
            </a:r>
            <a:r>
              <a:rPr lang="en-US" b="1" u="sng" dirty="0" smtClean="0">
                <a:solidFill>
                  <a:srgbClr val="FFC000"/>
                </a:solidFill>
              </a:rPr>
              <a:t>“There must be proximate connection between the gift and the company’s business interest”. </a:t>
            </a:r>
          </a:p>
          <a:p>
            <a:pPr>
              <a:buNone/>
            </a:pPr>
            <a:endParaRPr lang="en-US" dirty="0" smtClean="0"/>
          </a:p>
          <a:p>
            <a:pPr>
              <a:buNone/>
            </a:pPr>
            <a:r>
              <a:rPr lang="en-US" dirty="0" smtClean="0"/>
              <a:t>Thus if,</a:t>
            </a:r>
          </a:p>
          <a:p>
            <a:r>
              <a:rPr lang="en-US" dirty="0" smtClean="0"/>
              <a:t>“gifts to foster research relevant to the company’s activities” and “payments to widows of ex-employees on the footing that such payments encourage persons to enter the employment of the company” will be upheld as valid and </a:t>
            </a:r>
            <a:r>
              <a:rPr lang="en-US" i="1" u="sng" dirty="0" smtClean="0"/>
              <a:t>intra </a:t>
            </a:r>
            <a:r>
              <a:rPr lang="en-US" i="1" u="sng" dirty="0" err="1" smtClean="0"/>
              <a:t>vires</a:t>
            </a:r>
            <a:r>
              <a:rPr lang="en-US" i="1" u="sng" dirty="0" smtClean="0"/>
              <a:t>.</a:t>
            </a:r>
            <a:endParaRPr lang="en-US" u="sng"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Autofit/>
          </a:bodyPr>
          <a:lstStyle/>
          <a:p>
            <a:r>
              <a:rPr lang="en-US" sz="3600" b="1" dirty="0" smtClean="0"/>
              <a:t>Corporate bona fide charitable spending under Section 181 and ultra </a:t>
            </a:r>
            <a:r>
              <a:rPr lang="en-US" sz="3600" b="1" dirty="0" err="1" smtClean="0"/>
              <a:t>vires</a:t>
            </a:r>
            <a:r>
              <a:rPr lang="en-US" sz="3600" b="1" dirty="0" smtClean="0"/>
              <a:t> rule</a:t>
            </a:r>
            <a:endParaRPr lang="en-US" sz="3600" dirty="0"/>
          </a:p>
        </p:txBody>
      </p:sp>
      <p:sp>
        <p:nvSpPr>
          <p:cNvPr id="3" name="Content Placeholder 2"/>
          <p:cNvSpPr>
            <a:spLocks noGrp="1"/>
          </p:cNvSpPr>
          <p:nvPr>
            <p:ph idx="1"/>
          </p:nvPr>
        </p:nvSpPr>
        <p:spPr>
          <a:xfrm>
            <a:off x="228600" y="1752600"/>
            <a:ext cx="8686800" cy="4953000"/>
          </a:xfrm>
        </p:spPr>
        <p:txBody>
          <a:bodyPr>
            <a:normAutofit fontScale="62500" lnSpcReduction="20000"/>
          </a:bodyPr>
          <a:lstStyle/>
          <a:p>
            <a:r>
              <a:rPr lang="en-US" dirty="0" smtClean="0"/>
              <a:t>Section 181 of the Companies Act, 2013 </a:t>
            </a:r>
            <a:r>
              <a:rPr lang="en-US" u="sng" dirty="0" smtClean="0"/>
              <a:t>authorizes</a:t>
            </a:r>
            <a:r>
              <a:rPr lang="en-US" dirty="0" smtClean="0"/>
              <a:t> the Board of directors </a:t>
            </a:r>
            <a:r>
              <a:rPr lang="en-US" u="sng" dirty="0" smtClean="0"/>
              <a:t>to contribute to bona fide charitable and other funds</a:t>
            </a:r>
            <a:r>
              <a:rPr lang="en-US" dirty="0" smtClean="0"/>
              <a:t>. </a:t>
            </a:r>
          </a:p>
          <a:p>
            <a:endParaRPr lang="en-US" dirty="0" smtClean="0"/>
          </a:p>
          <a:p>
            <a:r>
              <a:rPr lang="en-US" dirty="0" smtClean="0"/>
              <a:t>However, </a:t>
            </a:r>
            <a:r>
              <a:rPr lang="en-US" u="sng" dirty="0" smtClean="0"/>
              <a:t>prior consent </a:t>
            </a:r>
            <a:r>
              <a:rPr lang="en-US" dirty="0" smtClean="0"/>
              <a:t>of the company in general meeting, has to be obtained in order to </a:t>
            </a:r>
          </a:p>
          <a:p>
            <a:pPr lvl="1"/>
            <a:r>
              <a:rPr lang="en-US" dirty="0" smtClean="0">
                <a:solidFill>
                  <a:srgbClr val="0070C0"/>
                </a:solidFill>
              </a:rPr>
              <a:t>contribute for any </a:t>
            </a:r>
            <a:r>
              <a:rPr lang="en-US" i="1" dirty="0" smtClean="0">
                <a:solidFill>
                  <a:srgbClr val="0070C0"/>
                </a:solidFill>
              </a:rPr>
              <a:t>bona fide charitable or other purpose any amount exceeding five per cent of the </a:t>
            </a:r>
            <a:r>
              <a:rPr lang="en-US" dirty="0" smtClean="0">
                <a:solidFill>
                  <a:srgbClr val="0070C0"/>
                </a:solidFill>
              </a:rPr>
              <a:t>average net profits for the three immediately preceding financial years.</a:t>
            </a:r>
          </a:p>
          <a:p>
            <a:endParaRPr lang="en-US" dirty="0" smtClean="0"/>
          </a:p>
          <a:p>
            <a:r>
              <a:rPr lang="en-US" dirty="0" smtClean="0"/>
              <a:t>The power of the Board as regards contribution to funds, which do directly relate to business of the company is unrestricted. </a:t>
            </a:r>
          </a:p>
          <a:p>
            <a:endParaRPr lang="en-US" dirty="0" smtClean="0"/>
          </a:p>
          <a:p>
            <a:r>
              <a:rPr lang="en-US" dirty="0" smtClean="0"/>
              <a:t>It should not be inferred from the language of the section that with the consent of the company in general meeting, </a:t>
            </a:r>
            <a:r>
              <a:rPr lang="en-US" dirty="0" smtClean="0">
                <a:solidFill>
                  <a:srgbClr val="0070C0"/>
                </a:solidFill>
              </a:rPr>
              <a:t>the board of directors may contribute to charitable funds to an unlimited extent, unless </a:t>
            </a:r>
            <a:r>
              <a:rPr lang="en-US" dirty="0" err="1" smtClean="0">
                <a:solidFill>
                  <a:srgbClr val="0070C0"/>
                </a:solidFill>
              </a:rPr>
              <a:t>MoA</a:t>
            </a:r>
            <a:r>
              <a:rPr lang="en-US" dirty="0" smtClean="0">
                <a:solidFill>
                  <a:srgbClr val="0070C0"/>
                </a:solidFill>
              </a:rPr>
              <a:t> and </a:t>
            </a:r>
            <a:r>
              <a:rPr lang="en-US" dirty="0" err="1" smtClean="0">
                <a:solidFill>
                  <a:srgbClr val="0070C0"/>
                </a:solidFill>
              </a:rPr>
              <a:t>AoA</a:t>
            </a:r>
            <a:r>
              <a:rPr lang="en-US" dirty="0" smtClean="0">
                <a:solidFill>
                  <a:srgbClr val="0070C0"/>
                </a:solidFill>
              </a:rPr>
              <a:t> authorizes such expenditure. </a:t>
            </a:r>
          </a:p>
          <a:p>
            <a:endParaRPr lang="en-US" dirty="0" smtClean="0"/>
          </a:p>
          <a:p>
            <a:r>
              <a:rPr lang="en-US" dirty="0" smtClean="0"/>
              <a:t>If it does not authorize so, it will be </a:t>
            </a:r>
            <a:r>
              <a:rPr lang="en-US" i="1" dirty="0" smtClean="0"/>
              <a:t>ultra </a:t>
            </a:r>
            <a:r>
              <a:rPr lang="en-US" i="1" dirty="0" err="1" smtClean="0"/>
              <a:t>vires</a:t>
            </a:r>
            <a:r>
              <a:rPr lang="en-US" i="1" dirty="0" smtClean="0"/>
              <a:t> the powers </a:t>
            </a:r>
            <a:r>
              <a:rPr lang="en-US" dirty="0" smtClean="0"/>
              <a:t>of the company</a:t>
            </a:r>
            <a:endParaRPr 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a:xfrm>
            <a:off x="228600" y="0"/>
            <a:ext cx="8686800" cy="1066800"/>
          </a:xfrm>
        </p:spPr>
        <p:txBody>
          <a:bodyPr/>
          <a:lstStyle/>
          <a:p>
            <a:pPr eaLnBrk="1" hangingPunct="1"/>
            <a:r>
              <a:rPr lang="en-US" sz="3600" b="1" smtClean="0"/>
              <a:t>Doctrine of Constructive Notice</a:t>
            </a:r>
          </a:p>
        </p:txBody>
      </p:sp>
      <p:sp>
        <p:nvSpPr>
          <p:cNvPr id="2051" name="Rectangle 3"/>
          <p:cNvSpPr>
            <a:spLocks noGrp="1" noChangeArrowheads="1"/>
          </p:cNvSpPr>
          <p:nvPr>
            <p:ph type="body" idx="1"/>
          </p:nvPr>
        </p:nvSpPr>
        <p:spPr>
          <a:xfrm>
            <a:off x="457200" y="1524000"/>
            <a:ext cx="8229600" cy="5334000"/>
          </a:xfrm>
        </p:spPr>
        <p:txBody>
          <a:bodyPr/>
          <a:lstStyle/>
          <a:p>
            <a:pPr eaLnBrk="1" hangingPunct="1">
              <a:lnSpc>
                <a:spcPct val="150000"/>
              </a:lnSpc>
              <a:buFontTx/>
              <a:buNone/>
            </a:pPr>
            <a:r>
              <a:rPr lang="en-US" sz="1800" smtClean="0"/>
              <a:t>	The MOA and AOA on registration assumes the character of public documents. </a:t>
            </a:r>
          </a:p>
          <a:p>
            <a:pPr eaLnBrk="1" hangingPunct="1">
              <a:lnSpc>
                <a:spcPct val="150000"/>
              </a:lnSpc>
              <a:buFontTx/>
              <a:buNone/>
            </a:pPr>
            <a:endParaRPr lang="en-US" sz="1800" smtClean="0"/>
          </a:p>
          <a:p>
            <a:pPr eaLnBrk="1" hangingPunct="1">
              <a:lnSpc>
                <a:spcPct val="150000"/>
              </a:lnSpc>
              <a:buFontTx/>
              <a:buNone/>
            </a:pPr>
            <a:r>
              <a:rPr lang="en-US" sz="1800" smtClean="0"/>
              <a:t>	The office of the registrar is a public office and documents registered there are open and accessible to the public at large. </a:t>
            </a:r>
          </a:p>
          <a:p>
            <a:pPr eaLnBrk="1" hangingPunct="1">
              <a:lnSpc>
                <a:spcPct val="150000"/>
              </a:lnSpc>
              <a:buFontTx/>
              <a:buNone/>
            </a:pPr>
            <a:endParaRPr lang="en-US" sz="1800" smtClean="0"/>
          </a:p>
          <a:p>
            <a:pPr eaLnBrk="1" hangingPunct="1">
              <a:lnSpc>
                <a:spcPct val="150000"/>
              </a:lnSpc>
              <a:buFontTx/>
              <a:buNone/>
            </a:pPr>
            <a:r>
              <a:rPr lang="en-US" sz="1800" smtClean="0"/>
              <a:t>	Therefore, every outsider dealing with the company  under various contracts </a:t>
            </a:r>
            <a:r>
              <a:rPr lang="en-US" sz="1800" u="sng" smtClean="0"/>
              <a:t>is deemed to have notice </a:t>
            </a:r>
            <a:r>
              <a:rPr lang="en-US" sz="1800" smtClean="0"/>
              <a:t>of the contents of the MOA and AOA, </a:t>
            </a:r>
            <a:r>
              <a:rPr lang="en-US" sz="1800" smtClean="0">
                <a:solidFill>
                  <a:srgbClr val="FF0000"/>
                </a:solidFill>
              </a:rPr>
              <a:t>whether he reads it or not</a:t>
            </a:r>
            <a:r>
              <a:rPr lang="en-US" sz="1800" smtClean="0"/>
              <a:t>. </a:t>
            </a:r>
          </a:p>
          <a:p>
            <a:pPr eaLnBrk="1" hangingPunct="1">
              <a:lnSpc>
                <a:spcPct val="150000"/>
              </a:lnSpc>
              <a:buFontTx/>
              <a:buNone/>
            </a:pPr>
            <a:endParaRPr lang="en-US" sz="1800" smtClean="0"/>
          </a:p>
          <a:p>
            <a:pPr eaLnBrk="1" hangingPunct="1">
              <a:lnSpc>
                <a:spcPct val="150000"/>
              </a:lnSpc>
              <a:buFontTx/>
              <a:buNone/>
            </a:pPr>
            <a:r>
              <a:rPr lang="en-US" sz="1800" smtClean="0"/>
              <a:t>	This is known as Constructive Notice of MOA &amp; AOA. </a:t>
            </a:r>
          </a:p>
          <a:p>
            <a:pPr lvl="1" eaLnBrk="1" hangingPunct="1">
              <a:lnSpc>
                <a:spcPct val="150000"/>
              </a:lnSpc>
            </a:pPr>
            <a:endParaRPr lang="en-US" sz="1800" smtClean="0"/>
          </a:p>
          <a:p>
            <a:pPr eaLnBrk="1" hangingPunct="1">
              <a:lnSpc>
                <a:spcPct val="150000"/>
              </a:lnSpc>
              <a:buFontTx/>
              <a:buNone/>
            </a:pPr>
            <a:endParaRPr lang="en-US" sz="1800" smtClean="0"/>
          </a:p>
          <a:p>
            <a:pPr eaLnBrk="1" hangingPunct="1">
              <a:lnSpc>
                <a:spcPct val="150000"/>
              </a:lnSpc>
              <a:buFontTx/>
              <a:buNone/>
            </a:pPr>
            <a:endParaRPr lang="en-US" sz="1800" smtClean="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Content Placeholder 2"/>
          <p:cNvSpPr>
            <a:spLocks noGrp="1"/>
          </p:cNvSpPr>
          <p:nvPr>
            <p:ph idx="1"/>
          </p:nvPr>
        </p:nvSpPr>
        <p:spPr>
          <a:xfrm>
            <a:off x="457200" y="228600"/>
            <a:ext cx="8229600" cy="6400800"/>
          </a:xfrm>
        </p:spPr>
        <p:txBody>
          <a:bodyPr/>
          <a:lstStyle/>
          <a:p>
            <a:pPr eaLnBrk="1" hangingPunct="1">
              <a:lnSpc>
                <a:spcPct val="150000"/>
              </a:lnSpc>
            </a:pPr>
            <a:r>
              <a:rPr lang="en-US" sz="1700" b="1" smtClean="0"/>
              <a:t>Every person</a:t>
            </a:r>
            <a:r>
              <a:rPr lang="en-US" sz="1700" smtClean="0"/>
              <a:t> who contemplates / thinks </a:t>
            </a:r>
            <a:r>
              <a:rPr lang="en-US" sz="1700" b="1" smtClean="0"/>
              <a:t>entering</a:t>
            </a:r>
            <a:r>
              <a:rPr lang="en-US" sz="1700" smtClean="0"/>
              <a:t> into a </a:t>
            </a:r>
            <a:r>
              <a:rPr lang="en-US" sz="1700" b="1" smtClean="0"/>
              <a:t>contract</a:t>
            </a:r>
            <a:r>
              <a:rPr lang="en-US" sz="1700" smtClean="0"/>
              <a:t> with a company, has the means of ascertaining and consequently,</a:t>
            </a:r>
          </a:p>
          <a:p>
            <a:pPr lvl="1" eaLnBrk="1" hangingPunct="1">
              <a:lnSpc>
                <a:spcPct val="150000"/>
              </a:lnSpc>
            </a:pPr>
            <a:r>
              <a:rPr lang="en-US" sz="1700" smtClean="0"/>
              <a:t> </a:t>
            </a:r>
            <a:r>
              <a:rPr lang="en-US" sz="1700" b="1" smtClean="0"/>
              <a:t>presumed to know</a:t>
            </a:r>
            <a:r>
              <a:rPr lang="en-US" sz="1700" smtClean="0"/>
              <a:t>, not only the </a:t>
            </a:r>
            <a:r>
              <a:rPr lang="en-US" sz="1700" b="1" smtClean="0"/>
              <a:t>exact powers</a:t>
            </a:r>
            <a:r>
              <a:rPr lang="en-US" sz="1700" smtClean="0"/>
              <a:t> of the company but also to </a:t>
            </a:r>
            <a:r>
              <a:rPr lang="en-US" sz="1700" b="1" smtClean="0"/>
              <a:t>the extent </a:t>
            </a:r>
            <a:r>
              <a:rPr lang="en-US" sz="1700" smtClean="0"/>
              <a:t>to which these powers have been </a:t>
            </a:r>
            <a:r>
              <a:rPr lang="en-US" sz="1700" b="1" smtClean="0"/>
              <a:t>delegated to the directors</a:t>
            </a:r>
            <a:r>
              <a:rPr lang="en-US" sz="1700" smtClean="0"/>
              <a:t> and of any </a:t>
            </a:r>
            <a:r>
              <a:rPr lang="en-US" sz="1700" b="1" smtClean="0"/>
              <a:t>limitation</a:t>
            </a:r>
            <a:r>
              <a:rPr lang="en-US" sz="1700" smtClean="0"/>
              <a:t> placed upon the exercise of these powers. </a:t>
            </a:r>
          </a:p>
          <a:p>
            <a:pPr lvl="1" eaLnBrk="1" hangingPunct="1">
              <a:lnSpc>
                <a:spcPct val="150000"/>
              </a:lnSpc>
            </a:pPr>
            <a:endParaRPr lang="en-US" sz="1700" smtClean="0"/>
          </a:p>
          <a:p>
            <a:pPr eaLnBrk="1" hangingPunct="1">
              <a:lnSpc>
                <a:spcPct val="150000"/>
              </a:lnSpc>
            </a:pPr>
            <a:r>
              <a:rPr lang="en-US" sz="1700" smtClean="0"/>
              <a:t>Every person dealing  with the company is </a:t>
            </a:r>
            <a:r>
              <a:rPr lang="en-US" sz="1700" smtClean="0">
                <a:solidFill>
                  <a:srgbClr val="FF0000"/>
                </a:solidFill>
              </a:rPr>
              <a:t>deemed  to have a constructive notice </a:t>
            </a:r>
            <a:r>
              <a:rPr lang="en-US" sz="1700" smtClean="0"/>
              <a:t>of the </a:t>
            </a:r>
            <a:r>
              <a:rPr lang="en-US" sz="1700" smtClean="0">
                <a:solidFill>
                  <a:srgbClr val="FF0000"/>
                </a:solidFill>
              </a:rPr>
              <a:t>contents </a:t>
            </a:r>
            <a:r>
              <a:rPr lang="en-US" sz="1700" smtClean="0"/>
              <a:t>of its MOA and AOA. </a:t>
            </a:r>
          </a:p>
          <a:p>
            <a:pPr eaLnBrk="1" hangingPunct="1">
              <a:lnSpc>
                <a:spcPct val="150000"/>
              </a:lnSpc>
              <a:buFontTx/>
              <a:buNone/>
            </a:pPr>
            <a:endParaRPr lang="en-US" sz="1700" smtClean="0"/>
          </a:p>
          <a:p>
            <a:pPr eaLnBrk="1" hangingPunct="1">
              <a:lnSpc>
                <a:spcPct val="150000"/>
              </a:lnSpc>
              <a:buFontTx/>
              <a:buNone/>
            </a:pPr>
            <a:r>
              <a:rPr lang="en-US" sz="1700" b="1" smtClean="0"/>
              <a:t>Because</a:t>
            </a:r>
          </a:p>
          <a:p>
            <a:pPr eaLnBrk="1" hangingPunct="1">
              <a:lnSpc>
                <a:spcPct val="150000"/>
              </a:lnSpc>
              <a:buFontTx/>
              <a:buNone/>
            </a:pPr>
            <a:endParaRPr lang="en-US" sz="1700" smtClean="0"/>
          </a:p>
          <a:p>
            <a:pPr lvl="1" eaLnBrk="1" hangingPunct="1">
              <a:lnSpc>
                <a:spcPct val="150000"/>
              </a:lnSpc>
            </a:pPr>
            <a:r>
              <a:rPr lang="en-US" sz="1700" smtClean="0"/>
              <a:t>The memorandum and articles, when registered, become public documents and </a:t>
            </a:r>
          </a:p>
          <a:p>
            <a:pPr lvl="1" eaLnBrk="1" hangingPunct="1">
              <a:lnSpc>
                <a:spcPct val="150000"/>
              </a:lnSpc>
            </a:pPr>
            <a:r>
              <a:rPr lang="en-US" sz="1700" smtClean="0"/>
              <a:t>Can be inspected by any member of the public at the office of the RoC on payment of a nominal fee </a:t>
            </a:r>
          </a:p>
          <a:p>
            <a:pPr lvl="1" eaLnBrk="1" hangingPunct="1">
              <a:lnSpc>
                <a:spcPct val="150000"/>
              </a:lnSpc>
            </a:pPr>
            <a:endParaRPr lang="en-US" sz="1700" smtClean="0"/>
          </a:p>
          <a:p>
            <a:pPr lvl="1" eaLnBrk="1" hangingPunct="1">
              <a:lnSpc>
                <a:spcPct val="150000"/>
              </a:lnSpc>
              <a:buFontTx/>
              <a:buChar char="-"/>
            </a:pPr>
            <a:endParaRPr lang="en-US" sz="1700" smtClean="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Content Placeholder 2"/>
          <p:cNvSpPr>
            <a:spLocks noGrp="1"/>
          </p:cNvSpPr>
          <p:nvPr>
            <p:ph idx="1"/>
          </p:nvPr>
        </p:nvSpPr>
        <p:spPr/>
        <p:txBody>
          <a:bodyPr/>
          <a:lstStyle/>
          <a:p>
            <a:pPr lvl="1" eaLnBrk="1" hangingPunct="1">
              <a:lnSpc>
                <a:spcPct val="150000"/>
              </a:lnSpc>
              <a:buFontTx/>
              <a:buNone/>
            </a:pPr>
            <a:r>
              <a:rPr lang="en-US" sz="3200" smtClean="0">
                <a:solidFill>
                  <a:srgbClr val="FF0000"/>
                </a:solidFill>
              </a:rPr>
              <a:t>But</a:t>
            </a:r>
          </a:p>
          <a:p>
            <a:pPr lvl="1" eaLnBrk="1" hangingPunct="1">
              <a:lnSpc>
                <a:spcPct val="150000"/>
              </a:lnSpc>
              <a:buFontTx/>
              <a:buChar char="-"/>
            </a:pPr>
            <a:r>
              <a:rPr lang="en-US" sz="3200" smtClean="0"/>
              <a:t>Its objects and powers are set out in the memorandum and  articles of association which is </a:t>
            </a:r>
            <a:r>
              <a:rPr lang="en-US" sz="3200" smtClean="0">
                <a:solidFill>
                  <a:srgbClr val="FF0000"/>
                </a:solidFill>
              </a:rPr>
              <a:t>amended  from  time to time</a:t>
            </a:r>
            <a:r>
              <a:rPr lang="en-US" sz="3200" smtClean="0"/>
              <a:t>.</a:t>
            </a:r>
          </a:p>
          <a:p>
            <a:pPr>
              <a:buFontTx/>
              <a:buNone/>
            </a:pPr>
            <a:endParaRPr lang="en-US" smtClean="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3"/>
          <p:cNvSpPr>
            <a:spLocks noGrp="1" noChangeArrowheads="1"/>
          </p:cNvSpPr>
          <p:nvPr>
            <p:ph type="body" idx="1"/>
          </p:nvPr>
        </p:nvSpPr>
        <p:spPr>
          <a:xfrm>
            <a:off x="457200" y="228600"/>
            <a:ext cx="8229600" cy="6400800"/>
          </a:xfrm>
        </p:spPr>
        <p:txBody>
          <a:bodyPr/>
          <a:lstStyle/>
          <a:p>
            <a:pPr eaLnBrk="1" hangingPunct="1">
              <a:lnSpc>
                <a:spcPct val="150000"/>
              </a:lnSpc>
            </a:pPr>
            <a:r>
              <a:rPr lang="en-US" sz="2400" smtClean="0"/>
              <a:t>Hence, </a:t>
            </a:r>
            <a:r>
              <a:rPr lang="en-US" sz="2400" smtClean="0">
                <a:solidFill>
                  <a:srgbClr val="FF0000"/>
                </a:solidFill>
              </a:rPr>
              <a:t>if</a:t>
            </a:r>
            <a:r>
              <a:rPr lang="en-US" sz="2400" smtClean="0"/>
              <a:t> a person enters into a contract which is </a:t>
            </a:r>
            <a:r>
              <a:rPr lang="en-US" sz="2400" smtClean="0">
                <a:solidFill>
                  <a:srgbClr val="FF0000"/>
                </a:solidFill>
              </a:rPr>
              <a:t>beyond the powers of the company</a:t>
            </a:r>
            <a:r>
              <a:rPr lang="en-US" sz="2400" smtClean="0"/>
              <a:t>, as defined in the memorandum, he </a:t>
            </a:r>
            <a:r>
              <a:rPr lang="en-US" sz="2400" smtClean="0">
                <a:solidFill>
                  <a:srgbClr val="FF0000"/>
                </a:solidFill>
              </a:rPr>
              <a:t>cannot acquire any rights under the contract against the company</a:t>
            </a:r>
            <a:r>
              <a:rPr lang="en-US" sz="2400" smtClean="0"/>
              <a:t>. </a:t>
            </a:r>
          </a:p>
          <a:p>
            <a:pPr eaLnBrk="1" hangingPunct="1">
              <a:lnSpc>
                <a:spcPct val="150000"/>
              </a:lnSpc>
            </a:pPr>
            <a:endParaRPr lang="en-US" sz="2400" smtClean="0"/>
          </a:p>
          <a:p>
            <a:pPr eaLnBrk="1" hangingPunct="1">
              <a:lnSpc>
                <a:spcPct val="150000"/>
              </a:lnSpc>
            </a:pPr>
            <a:r>
              <a:rPr lang="en-US" sz="2400" smtClean="0"/>
              <a:t>This rule proved to be too inconvenient for business transactions and hindered the smooth flow of business. </a:t>
            </a:r>
          </a:p>
          <a:p>
            <a:pPr eaLnBrk="1" hangingPunct="1">
              <a:lnSpc>
                <a:spcPct val="150000"/>
              </a:lnSpc>
              <a:buFontTx/>
              <a:buNone/>
            </a:pPr>
            <a:r>
              <a:rPr lang="en-US" sz="1800" smtClean="0"/>
              <a:t>	</a:t>
            </a:r>
          </a:p>
          <a:p>
            <a:pPr eaLnBrk="1" hangingPunct="1">
              <a:lnSpc>
                <a:spcPct val="150000"/>
              </a:lnSpc>
              <a:buFontTx/>
              <a:buNone/>
            </a:pPr>
            <a:r>
              <a:rPr lang="en-US" sz="1800" smtClean="0"/>
              <a:t>	</a:t>
            </a:r>
            <a:r>
              <a:rPr lang="en-US" sz="1800" b="1" smtClean="0">
                <a:solidFill>
                  <a:srgbClr val="C00000"/>
                </a:solidFill>
              </a:rPr>
              <a:t>The rigours of the rule was, therefore, alleviated / eased by the judicial pronouncement in </a:t>
            </a:r>
            <a:r>
              <a:rPr lang="en-US" sz="1800" b="1" i="1" smtClean="0">
                <a:solidFill>
                  <a:srgbClr val="00B050"/>
                </a:solidFill>
              </a:rPr>
              <a:t>Royal British Bank v Turquand</a:t>
            </a:r>
            <a:r>
              <a:rPr lang="en-US" sz="1800" b="1" i="1" smtClean="0">
                <a:solidFill>
                  <a:srgbClr val="C00000"/>
                </a:solidFill>
              </a:rPr>
              <a:t>, </a:t>
            </a:r>
            <a:r>
              <a:rPr lang="en-US" sz="1800" b="1" smtClean="0">
                <a:solidFill>
                  <a:srgbClr val="C00000"/>
                </a:solidFill>
              </a:rPr>
              <a:t>and the doctrine of ‘indoor management’ serving as an exception to the doctrine of ‘constructive notice’ </a:t>
            </a:r>
          </a:p>
          <a:p>
            <a:pPr eaLnBrk="1" hangingPunct="1">
              <a:lnSpc>
                <a:spcPct val="150000"/>
              </a:lnSpc>
              <a:buFontTx/>
              <a:buNone/>
            </a:pPr>
            <a:endParaRPr lang="en-US" sz="1800" smtClean="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76200"/>
            <a:ext cx="8229600" cy="609600"/>
          </a:xfrm>
        </p:spPr>
        <p:txBody>
          <a:bodyPr/>
          <a:lstStyle/>
          <a:p>
            <a:pPr eaLnBrk="1" hangingPunct="1"/>
            <a:r>
              <a:rPr lang="en-US" sz="3200" b="1" smtClean="0"/>
              <a:t>Doctrine of Indoor Management</a:t>
            </a:r>
          </a:p>
        </p:txBody>
      </p:sp>
      <p:sp>
        <p:nvSpPr>
          <p:cNvPr id="6147" name="Rectangle 3"/>
          <p:cNvSpPr>
            <a:spLocks noGrp="1" noChangeArrowheads="1"/>
          </p:cNvSpPr>
          <p:nvPr>
            <p:ph type="body" idx="1"/>
          </p:nvPr>
        </p:nvSpPr>
        <p:spPr>
          <a:xfrm>
            <a:off x="457200" y="914400"/>
            <a:ext cx="8229600" cy="5943600"/>
          </a:xfrm>
        </p:spPr>
        <p:txBody>
          <a:bodyPr>
            <a:normAutofit lnSpcReduction="10000"/>
          </a:bodyPr>
          <a:lstStyle/>
          <a:p>
            <a:pPr eaLnBrk="1" hangingPunct="1">
              <a:lnSpc>
                <a:spcPct val="150000"/>
              </a:lnSpc>
            </a:pPr>
            <a:r>
              <a:rPr lang="en-US" sz="1600" smtClean="0"/>
              <a:t>According to this doctrine, as laid down in the Royal British Bank case (Turquand’s rule), persons dealing with a company are </a:t>
            </a:r>
            <a:r>
              <a:rPr lang="en-US" sz="1600" b="1" smtClean="0"/>
              <a:t>not bound to inquire</a:t>
            </a:r>
            <a:r>
              <a:rPr lang="en-US" sz="1600" smtClean="0"/>
              <a:t> </a:t>
            </a:r>
            <a:r>
              <a:rPr lang="en-US" sz="1600" b="1" smtClean="0"/>
              <a:t>into the regularity of any internal proceedings. </a:t>
            </a:r>
          </a:p>
          <a:p>
            <a:pPr eaLnBrk="1" hangingPunct="1">
              <a:lnSpc>
                <a:spcPct val="150000"/>
              </a:lnSpc>
            </a:pPr>
            <a:endParaRPr lang="en-US" sz="1600" smtClean="0"/>
          </a:p>
          <a:p>
            <a:pPr eaLnBrk="1" hangingPunct="1">
              <a:lnSpc>
                <a:spcPct val="150000"/>
              </a:lnSpc>
            </a:pPr>
            <a:r>
              <a:rPr lang="en-US" sz="1600" smtClean="0"/>
              <a:t>In other words, while persons contract with a company they are entitled to assume that the provisions of the Articles have been observed by the officers of the company. </a:t>
            </a:r>
          </a:p>
          <a:p>
            <a:pPr eaLnBrk="1" hangingPunct="1">
              <a:lnSpc>
                <a:spcPct val="150000"/>
              </a:lnSpc>
            </a:pPr>
            <a:endParaRPr lang="en-US" sz="1600" smtClean="0"/>
          </a:p>
          <a:p>
            <a:pPr eaLnBrk="1" hangingPunct="1">
              <a:lnSpc>
                <a:spcPct val="150000"/>
              </a:lnSpc>
            </a:pPr>
            <a:r>
              <a:rPr lang="en-US" sz="1600" smtClean="0"/>
              <a:t>It is </a:t>
            </a:r>
            <a:r>
              <a:rPr lang="en-US" sz="1600" b="1" smtClean="0"/>
              <a:t>no part of the duty of an outsider</a:t>
            </a:r>
            <a:r>
              <a:rPr lang="en-US" sz="1600" smtClean="0"/>
              <a:t> to see that the company carries out its own internal regulations. </a:t>
            </a:r>
          </a:p>
          <a:p>
            <a:pPr eaLnBrk="1" hangingPunct="1">
              <a:lnSpc>
                <a:spcPct val="150000"/>
              </a:lnSpc>
            </a:pPr>
            <a:endParaRPr lang="en-US" sz="1600" smtClean="0"/>
          </a:p>
          <a:p>
            <a:pPr eaLnBrk="1" hangingPunct="1">
              <a:lnSpc>
                <a:spcPct val="150000"/>
              </a:lnSpc>
            </a:pPr>
            <a:r>
              <a:rPr lang="en-US" sz="1600" smtClean="0"/>
              <a:t>It is sufficient if the act is not </a:t>
            </a:r>
            <a:r>
              <a:rPr lang="en-US" sz="1600" i="1" smtClean="0"/>
              <a:t>ultra vires.</a:t>
            </a:r>
          </a:p>
          <a:p>
            <a:pPr eaLnBrk="1" hangingPunct="1">
              <a:lnSpc>
                <a:spcPct val="150000"/>
              </a:lnSpc>
            </a:pPr>
            <a:endParaRPr lang="en-US" sz="1600" i="1" smtClean="0"/>
          </a:p>
          <a:p>
            <a:pPr eaLnBrk="1" hangingPunct="1">
              <a:lnSpc>
                <a:spcPct val="150000"/>
              </a:lnSpc>
            </a:pPr>
            <a:r>
              <a:rPr lang="en-US" sz="1600" smtClean="0"/>
              <a:t>the rule is that persons dealing with limited liability companies are not bound to enquire into their indoor management and </a:t>
            </a:r>
            <a:r>
              <a:rPr lang="en-US" sz="1600" b="1" smtClean="0"/>
              <a:t>will not be affected by irregularities of which they had no notice</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
          <p:cNvSpPr>
            <a:spLocks noGrp="1" noChangeArrowheads="1"/>
          </p:cNvSpPr>
          <p:nvPr>
            <p:ph type="body" idx="1"/>
          </p:nvPr>
        </p:nvSpPr>
        <p:spPr>
          <a:xfrm>
            <a:off x="457200" y="76200"/>
            <a:ext cx="8229600" cy="6781800"/>
          </a:xfrm>
        </p:spPr>
        <p:txBody>
          <a:bodyPr>
            <a:normAutofit lnSpcReduction="10000"/>
          </a:bodyPr>
          <a:lstStyle/>
          <a:p>
            <a:pPr eaLnBrk="1" hangingPunct="1">
              <a:lnSpc>
                <a:spcPct val="150000"/>
              </a:lnSpc>
              <a:buFontTx/>
              <a:buNone/>
            </a:pPr>
            <a:r>
              <a:rPr lang="en-US" sz="2800" smtClean="0"/>
              <a:t>The doctrine of constructive notice of a company's public documents was abolished prospectively as expected. </a:t>
            </a:r>
          </a:p>
          <a:p>
            <a:pPr eaLnBrk="1" hangingPunct="1">
              <a:lnSpc>
                <a:spcPct val="150000"/>
              </a:lnSpc>
              <a:buFontTx/>
              <a:buNone/>
            </a:pPr>
            <a:endParaRPr lang="en-US" sz="2800" smtClean="0"/>
          </a:p>
          <a:p>
            <a:pPr eaLnBrk="1" hangingPunct="1">
              <a:lnSpc>
                <a:spcPct val="150000"/>
              </a:lnSpc>
              <a:buFontTx/>
              <a:buNone/>
            </a:pPr>
            <a:r>
              <a:rPr lang="en-US" sz="2800" smtClean="0"/>
              <a:t>While the </a:t>
            </a:r>
            <a:r>
              <a:rPr lang="en-US" sz="2800" b="1" u="sng" smtClean="0"/>
              <a:t>doctrine of constructive notice</a:t>
            </a:r>
            <a:r>
              <a:rPr lang="en-US" sz="2800" smtClean="0"/>
              <a:t> seeks to protect the company against the outsiders</a:t>
            </a:r>
          </a:p>
          <a:p>
            <a:pPr eaLnBrk="1" hangingPunct="1">
              <a:lnSpc>
                <a:spcPct val="150000"/>
              </a:lnSpc>
              <a:buFontTx/>
              <a:buNone/>
            </a:pPr>
            <a:r>
              <a:rPr lang="en-US" sz="2800" smtClean="0"/>
              <a:t> </a:t>
            </a:r>
          </a:p>
          <a:p>
            <a:pPr eaLnBrk="1" hangingPunct="1">
              <a:lnSpc>
                <a:spcPct val="150000"/>
              </a:lnSpc>
              <a:buFontTx/>
              <a:buNone/>
            </a:pPr>
            <a:r>
              <a:rPr lang="en-US" sz="2800" smtClean="0"/>
              <a:t>the principle of </a:t>
            </a:r>
            <a:r>
              <a:rPr lang="en-US" sz="2800" b="1" u="sng" smtClean="0"/>
              <a:t>indoor management</a:t>
            </a:r>
            <a:r>
              <a:rPr lang="en-US" sz="2800" smtClean="0"/>
              <a:t> operates to protect the outsiders while dealing with the company. </a:t>
            </a:r>
          </a:p>
          <a:p>
            <a:pPr eaLnBrk="1" hangingPunct="1">
              <a:lnSpc>
                <a:spcPct val="150000"/>
              </a:lnSpc>
            </a:pPr>
            <a:endParaRPr lang="en-US" sz="2800" smtClean="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a:xfrm>
            <a:off x="457200" y="381000"/>
            <a:ext cx="8229600" cy="685800"/>
          </a:xfrm>
        </p:spPr>
        <p:txBody>
          <a:bodyPr>
            <a:normAutofit/>
          </a:bodyPr>
          <a:lstStyle/>
          <a:p>
            <a:pPr eaLnBrk="1" hangingPunct="1"/>
            <a:r>
              <a:rPr lang="en-US" sz="3600" b="1" dirty="0" smtClean="0"/>
              <a:t>4. LIABILITY CLAUSE</a:t>
            </a:r>
          </a:p>
        </p:txBody>
      </p:sp>
      <p:sp>
        <p:nvSpPr>
          <p:cNvPr id="12291" name="Rectangle 3"/>
          <p:cNvSpPr>
            <a:spLocks noGrp="1" noChangeArrowheads="1"/>
          </p:cNvSpPr>
          <p:nvPr>
            <p:ph type="body" idx="1"/>
          </p:nvPr>
        </p:nvSpPr>
        <p:spPr>
          <a:xfrm>
            <a:off x="533400" y="2057400"/>
            <a:ext cx="8077200" cy="2819400"/>
          </a:xfrm>
        </p:spPr>
        <p:txBody>
          <a:bodyPr>
            <a:normAutofit fontScale="92500" lnSpcReduction="10000"/>
          </a:bodyPr>
          <a:lstStyle/>
          <a:p>
            <a:pPr eaLnBrk="1" hangingPunct="1">
              <a:buFontTx/>
              <a:buNone/>
            </a:pPr>
            <a:r>
              <a:rPr lang="en-US" sz="2800" dirty="0" smtClean="0"/>
              <a:t>States the liability of members whether limited / unlimited</a:t>
            </a:r>
          </a:p>
          <a:p>
            <a:pPr eaLnBrk="1" hangingPunct="1">
              <a:buFontTx/>
              <a:buNone/>
            </a:pPr>
            <a:endParaRPr lang="en-US" sz="2800" dirty="0" smtClean="0"/>
          </a:p>
          <a:p>
            <a:pPr eaLnBrk="1" hangingPunct="1">
              <a:buFontTx/>
              <a:buNone/>
            </a:pPr>
            <a:endParaRPr lang="en-US" sz="2800" dirty="0" smtClean="0"/>
          </a:p>
          <a:p>
            <a:pPr eaLnBrk="1" hangingPunct="1">
              <a:buFontTx/>
              <a:buNone/>
            </a:pPr>
            <a:r>
              <a:rPr lang="en-US" sz="2800" dirty="0" smtClean="0"/>
              <a:t>A change can be brought by special resolution</a:t>
            </a:r>
          </a:p>
          <a:p>
            <a:pPr eaLnBrk="1" hangingPunct="1">
              <a:buFontTx/>
              <a:buNone/>
            </a:pPr>
            <a:r>
              <a:rPr lang="en-US" sz="2800" dirty="0" smtClean="0"/>
              <a:t>				</a:t>
            </a:r>
          </a:p>
          <a:p>
            <a:pPr eaLnBrk="1" hangingPunct="1">
              <a:buFontTx/>
              <a:buNone/>
            </a:pPr>
            <a:r>
              <a:rPr lang="en-US" sz="2800" dirty="0" smtClean="0"/>
              <a:t>		</a:t>
            </a:r>
          </a:p>
          <a:p>
            <a:pPr eaLnBrk="1" hangingPunct="1">
              <a:buFontTx/>
              <a:buNone/>
            </a:pPr>
            <a:endParaRPr lang="en-US" sz="2800" dirty="0" smtClean="0"/>
          </a:p>
          <a:p>
            <a:pPr eaLnBrk="1" hangingPunct="1">
              <a:buFontTx/>
              <a:buNone/>
            </a:pPr>
            <a:endParaRPr lang="en-US" sz="2800"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04800"/>
            <a:ext cx="8686800" cy="6324600"/>
          </a:xfrm>
        </p:spPr>
        <p:txBody>
          <a:bodyPr>
            <a:normAutofit fontScale="85000" lnSpcReduction="10000"/>
          </a:bodyPr>
          <a:lstStyle/>
          <a:p>
            <a:r>
              <a:rPr lang="en-US" dirty="0" smtClean="0"/>
              <a:t>The </a:t>
            </a:r>
            <a:r>
              <a:rPr lang="en-US" dirty="0" smtClean="0">
                <a:solidFill>
                  <a:srgbClr val="00B0F0"/>
                </a:solidFill>
              </a:rPr>
              <a:t>shareholders are not the agents </a:t>
            </a:r>
            <a:r>
              <a:rPr lang="en-US" dirty="0" smtClean="0"/>
              <a:t>of the company and so they cannot bind it by their acts.</a:t>
            </a:r>
          </a:p>
          <a:p>
            <a:pPr>
              <a:buNone/>
            </a:pPr>
            <a:r>
              <a:rPr lang="en-US" dirty="0" smtClean="0"/>
              <a:t> </a:t>
            </a:r>
          </a:p>
          <a:p>
            <a:r>
              <a:rPr lang="en-US" dirty="0" smtClean="0"/>
              <a:t>The company does not hold its property as an agent or trustee for its members and they cannot sue to enforce its rights, nor can they be sued in respect of its liabilities. </a:t>
            </a:r>
          </a:p>
          <a:p>
            <a:endParaRPr lang="en-US" dirty="0" smtClean="0"/>
          </a:p>
          <a:p>
            <a:r>
              <a:rPr lang="en-US" dirty="0" smtClean="0"/>
              <a:t>Thus, ‘incorporation’ is the act of forming a legal corporation  as a juristic person. A juristic person is in law also conferred with rights and obligations and is dealt with in accordance with law. In other words, the entity acts like a natural person but only through a designated person, whose acts are processed within the ambit of law [</a:t>
            </a:r>
            <a:r>
              <a:rPr lang="en-US" i="1" dirty="0" err="1" smtClean="0"/>
              <a:t>Shiromani</a:t>
            </a:r>
            <a:r>
              <a:rPr lang="en-US" i="1" dirty="0" smtClean="0"/>
              <a:t> </a:t>
            </a:r>
            <a:r>
              <a:rPr lang="en-US" i="1" dirty="0" err="1" smtClean="0"/>
              <a:t>Gurdwara</a:t>
            </a:r>
            <a:r>
              <a:rPr lang="en-US" i="1" dirty="0" smtClean="0"/>
              <a:t> </a:t>
            </a:r>
            <a:r>
              <a:rPr lang="en-US" i="1" dirty="0" err="1" smtClean="0"/>
              <a:t>Prabandhak</a:t>
            </a:r>
            <a:r>
              <a:rPr lang="en-US" i="1" dirty="0" smtClean="0"/>
              <a:t> Committee v. </a:t>
            </a:r>
            <a:r>
              <a:rPr lang="en-US" i="1" dirty="0" err="1" smtClean="0"/>
              <a:t>Shri</a:t>
            </a:r>
            <a:r>
              <a:rPr lang="en-US" i="1" dirty="0" smtClean="0"/>
              <a:t> Sam </a:t>
            </a:r>
            <a:r>
              <a:rPr lang="en-US" i="1" dirty="0" err="1" smtClean="0"/>
              <a:t>Nath</a:t>
            </a:r>
            <a:r>
              <a:rPr lang="en-US" i="1" dirty="0" smtClean="0"/>
              <a:t> </a:t>
            </a:r>
            <a:r>
              <a:rPr lang="en-US" i="1" dirty="0" err="1" smtClean="0"/>
              <a:t>Dass</a:t>
            </a:r>
            <a:r>
              <a:rPr lang="en-US" i="1" dirty="0" smtClean="0"/>
              <a:t>, 2000].</a:t>
            </a:r>
            <a:endParaRPr lang="en-US" dirty="0" smtClean="0"/>
          </a:p>
          <a:p>
            <a:pPr>
              <a:buNone/>
            </a:pPr>
            <a:endParaRPr 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92162"/>
          </a:xfrm>
        </p:spPr>
        <p:txBody>
          <a:bodyPr>
            <a:normAutofit fontScale="90000"/>
          </a:bodyPr>
          <a:lstStyle/>
          <a:p>
            <a:r>
              <a:rPr lang="en-US" b="1" dirty="0" smtClean="0"/>
              <a:t/>
            </a:r>
            <a:br>
              <a:rPr lang="en-US" b="1" dirty="0" smtClean="0"/>
            </a:br>
            <a:r>
              <a:rPr lang="en-US" b="1" dirty="0" smtClean="0"/>
              <a:t>5. CAPITAL CLAUSE</a:t>
            </a:r>
            <a:br>
              <a:rPr lang="en-US" b="1" dirty="0" smtClean="0"/>
            </a:br>
            <a:endParaRPr lang="en-US" b="1" dirty="0"/>
          </a:p>
        </p:txBody>
      </p:sp>
      <p:sp>
        <p:nvSpPr>
          <p:cNvPr id="3" name="Content Placeholder 2"/>
          <p:cNvSpPr>
            <a:spLocks noGrp="1"/>
          </p:cNvSpPr>
          <p:nvPr>
            <p:ph idx="1"/>
          </p:nvPr>
        </p:nvSpPr>
        <p:spPr>
          <a:xfrm>
            <a:off x="457200" y="1905000"/>
            <a:ext cx="8229600" cy="4648200"/>
          </a:xfrm>
        </p:spPr>
        <p:txBody>
          <a:bodyPr>
            <a:normAutofit/>
          </a:bodyPr>
          <a:lstStyle/>
          <a:p>
            <a:r>
              <a:rPr lang="en-US" dirty="0" smtClean="0"/>
              <a:t>This is the fifth compulsory clause which must state the amount of the capital with which the company is registered. </a:t>
            </a:r>
          </a:p>
          <a:p>
            <a:endParaRPr lang="en-US" dirty="0" smtClean="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b="1" dirty="0" smtClean="0"/>
              <a:t>6. ASSOCIATION AND SUBSCRIPTION CLAUSE</a:t>
            </a:r>
            <a:br>
              <a:rPr lang="en-US" b="1" dirty="0" smtClean="0"/>
            </a:br>
            <a:endParaRPr lang="en-US" dirty="0"/>
          </a:p>
        </p:txBody>
      </p:sp>
      <p:sp>
        <p:nvSpPr>
          <p:cNvPr id="3" name="Content Placeholder 2"/>
          <p:cNvSpPr>
            <a:spLocks noGrp="1"/>
          </p:cNvSpPr>
          <p:nvPr>
            <p:ph idx="1"/>
          </p:nvPr>
        </p:nvSpPr>
        <p:spPr>
          <a:xfrm>
            <a:off x="457200" y="2514600"/>
            <a:ext cx="8229600" cy="3611563"/>
          </a:xfrm>
        </p:spPr>
        <p:txBody>
          <a:bodyPr/>
          <a:lstStyle/>
          <a:p>
            <a:pPr>
              <a:buNone/>
            </a:pPr>
            <a:r>
              <a:rPr lang="en-US" dirty="0" smtClean="0"/>
              <a:t>A declaration</a:t>
            </a:r>
          </a:p>
          <a:p>
            <a:pPr>
              <a:buNone/>
            </a:pPr>
            <a:r>
              <a:rPr lang="en-US" dirty="0" smtClean="0"/>
              <a:t>Signatures of subscribers of memorandum</a:t>
            </a:r>
          </a:p>
          <a:p>
            <a:pPr>
              <a:buNone/>
            </a:pPr>
            <a:r>
              <a:rPr lang="en-US" dirty="0" smtClean="0"/>
              <a:t>Subscribed by </a:t>
            </a:r>
            <a:r>
              <a:rPr lang="en-US" dirty="0" err="1" smtClean="0"/>
              <a:t>atleast</a:t>
            </a:r>
            <a:r>
              <a:rPr lang="en-US" dirty="0" smtClean="0"/>
              <a:t> 7 in pub and 2 in </a:t>
            </a:r>
            <a:r>
              <a:rPr lang="en-US" dirty="0" err="1" smtClean="0"/>
              <a:t>pvt</a:t>
            </a:r>
            <a:r>
              <a:rPr lang="en-US" dirty="0" smtClean="0"/>
              <a:t>.</a:t>
            </a:r>
          </a:p>
          <a:p>
            <a:pPr>
              <a:buNone/>
            </a:pPr>
            <a:r>
              <a:rPr lang="en-US" dirty="0" smtClean="0"/>
              <a:t>A subscriber must take </a:t>
            </a:r>
            <a:r>
              <a:rPr lang="en-US" dirty="0" err="1" smtClean="0"/>
              <a:t>atleast</a:t>
            </a:r>
            <a:r>
              <a:rPr lang="en-US" dirty="0" smtClean="0"/>
              <a:t> 1 share &amp; cannot withdraw on any ground</a:t>
            </a:r>
          </a:p>
          <a:p>
            <a:pPr>
              <a:buNone/>
            </a:pPr>
            <a:endParaRPr lang="en-US" dirty="0"/>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3"/>
          <p:cNvSpPr>
            <a:spLocks noGrp="1" noChangeArrowheads="1"/>
          </p:cNvSpPr>
          <p:nvPr>
            <p:ph type="body" idx="1"/>
          </p:nvPr>
        </p:nvSpPr>
        <p:spPr>
          <a:xfrm>
            <a:off x="381000" y="0"/>
            <a:ext cx="8458200" cy="6858000"/>
          </a:xfrm>
        </p:spPr>
        <p:txBody>
          <a:bodyPr/>
          <a:lstStyle/>
          <a:p>
            <a:pPr eaLnBrk="1" hangingPunct="1">
              <a:buFontTx/>
              <a:buNone/>
            </a:pPr>
            <a:r>
              <a:rPr lang="en-US" sz="2000" smtClean="0"/>
              <a:t>			</a:t>
            </a:r>
          </a:p>
          <a:p>
            <a:pPr algn="ctr" eaLnBrk="1" hangingPunct="1">
              <a:buFontTx/>
              <a:buNone/>
            </a:pPr>
            <a:r>
              <a:rPr lang="en-US" b="1" smtClean="0"/>
              <a:t>ARTICLES OF ASSOCIATION</a:t>
            </a:r>
            <a:endParaRPr lang="en-US" smtClean="0"/>
          </a:p>
          <a:p>
            <a:pPr eaLnBrk="1" hangingPunct="1">
              <a:buFontTx/>
              <a:buNone/>
            </a:pPr>
            <a:endParaRPr lang="en-US" sz="2000" smtClean="0"/>
          </a:p>
          <a:p>
            <a:pPr eaLnBrk="1" hangingPunct="1">
              <a:buFontTx/>
              <a:buNone/>
            </a:pPr>
            <a:endParaRPr lang="en-US" sz="2000" smtClean="0"/>
          </a:p>
          <a:p>
            <a:pPr eaLnBrk="1" hangingPunct="1">
              <a:buFontTx/>
              <a:buNone/>
            </a:pPr>
            <a:endParaRPr lang="en-US" sz="2000" smtClean="0"/>
          </a:p>
          <a:p>
            <a:pPr eaLnBrk="1" hangingPunct="1">
              <a:buFontTx/>
              <a:buNone/>
            </a:pPr>
            <a:endParaRPr lang="en-US" sz="2000" smtClean="0"/>
          </a:p>
          <a:p>
            <a:pPr eaLnBrk="1" hangingPunct="1">
              <a:buFont typeface="Wingdings" pitchFamily="2" charset="2"/>
              <a:buChar char="ü"/>
            </a:pPr>
            <a:r>
              <a:rPr lang="en-US" sz="2000" smtClean="0"/>
              <a:t>are the bye laws</a:t>
            </a:r>
          </a:p>
          <a:p>
            <a:pPr eaLnBrk="1" hangingPunct="1">
              <a:buFont typeface="Wingdings" pitchFamily="2" charset="2"/>
              <a:buChar char="ü"/>
            </a:pPr>
            <a:r>
              <a:rPr lang="en-US" sz="2000" smtClean="0"/>
              <a:t>governs the internal management</a:t>
            </a:r>
          </a:p>
          <a:p>
            <a:pPr eaLnBrk="1" hangingPunct="1">
              <a:buFont typeface="Wingdings" pitchFamily="2" charset="2"/>
              <a:buChar char="ü"/>
            </a:pPr>
            <a:r>
              <a:rPr lang="en-US" sz="2000" smtClean="0"/>
              <a:t>prescribes regulations for attainment of objects of MOA</a:t>
            </a:r>
          </a:p>
          <a:p>
            <a:pPr eaLnBrk="1" hangingPunct="1">
              <a:buFont typeface="Wingdings" pitchFamily="2" charset="2"/>
              <a:buChar char="ü"/>
            </a:pPr>
            <a:r>
              <a:rPr lang="en-US" sz="2000" smtClean="0"/>
              <a:t>as MOA restricts the action of a company, the AOA makes regulations for own management as they think fit.</a:t>
            </a:r>
          </a:p>
          <a:p>
            <a:pPr eaLnBrk="1" hangingPunct="1">
              <a:buFont typeface="Wingdings" pitchFamily="2" charset="2"/>
              <a:buChar char="ü"/>
            </a:pPr>
            <a:r>
              <a:rPr lang="en-US" sz="2000" smtClean="0"/>
              <a:t>AOA constitutes a contract between the company and members.</a:t>
            </a:r>
          </a:p>
          <a:p>
            <a:pPr eaLnBrk="1" hangingPunct="1">
              <a:buFont typeface="Wingdings" pitchFamily="2" charset="2"/>
              <a:buChar char="ü"/>
            </a:pPr>
            <a:r>
              <a:rPr lang="en-US" sz="2000" smtClean="0"/>
              <a:t>defines rights and duties</a:t>
            </a:r>
          </a:p>
          <a:p>
            <a:pPr eaLnBrk="1" hangingPunct="1">
              <a:buFont typeface="Wingdings" pitchFamily="2" charset="2"/>
              <a:buChar char="ü"/>
            </a:pPr>
            <a:r>
              <a:rPr lang="en-US" sz="2000" smtClean="0"/>
              <a:t>it is not related with outsiders</a:t>
            </a:r>
          </a:p>
          <a:p>
            <a:pPr eaLnBrk="1" hangingPunct="1">
              <a:buFontTx/>
              <a:buNone/>
            </a:pPr>
            <a:endParaRPr lang="en-US" sz="2000" b="1" u="sng" smtClean="0"/>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457200" y="152400"/>
            <a:ext cx="8229600" cy="609600"/>
          </a:xfrm>
        </p:spPr>
        <p:txBody>
          <a:bodyPr>
            <a:noAutofit/>
          </a:bodyPr>
          <a:lstStyle/>
          <a:p>
            <a:pPr eaLnBrk="1" hangingPunct="1"/>
            <a:r>
              <a:rPr lang="en-US" sz="4000" b="1" dirty="0" smtClean="0"/>
              <a:t>CONTENTS OF AOA</a:t>
            </a:r>
          </a:p>
        </p:txBody>
      </p:sp>
      <p:sp>
        <p:nvSpPr>
          <p:cNvPr id="15363" name="Rectangle 3"/>
          <p:cNvSpPr>
            <a:spLocks noGrp="1" noChangeArrowheads="1"/>
          </p:cNvSpPr>
          <p:nvPr>
            <p:ph type="body" idx="1"/>
          </p:nvPr>
        </p:nvSpPr>
        <p:spPr>
          <a:xfrm>
            <a:off x="0" y="609600"/>
            <a:ext cx="9144000" cy="6248400"/>
          </a:xfrm>
        </p:spPr>
        <p:txBody>
          <a:bodyPr/>
          <a:lstStyle/>
          <a:p>
            <a:pPr eaLnBrk="1" hangingPunct="1">
              <a:lnSpc>
                <a:spcPct val="90000"/>
              </a:lnSpc>
            </a:pPr>
            <a:endParaRPr lang="en-US" sz="1800" smtClean="0"/>
          </a:p>
          <a:p>
            <a:pPr eaLnBrk="1" hangingPunct="1">
              <a:lnSpc>
                <a:spcPct val="90000"/>
              </a:lnSpc>
            </a:pPr>
            <a:endParaRPr lang="en-US" sz="1800" smtClean="0"/>
          </a:p>
          <a:p>
            <a:pPr eaLnBrk="1" hangingPunct="1">
              <a:lnSpc>
                <a:spcPct val="90000"/>
              </a:lnSpc>
            </a:pPr>
            <a:r>
              <a:rPr lang="en-US" sz="1800" smtClean="0"/>
              <a:t>directors, their qualification, remuneration</a:t>
            </a:r>
          </a:p>
          <a:p>
            <a:pPr eaLnBrk="1" hangingPunct="1">
              <a:lnSpc>
                <a:spcPct val="90000"/>
              </a:lnSpc>
            </a:pPr>
            <a:r>
              <a:rPr lang="en-US" sz="1800" smtClean="0"/>
              <a:t>board meetings</a:t>
            </a:r>
          </a:p>
          <a:p>
            <a:pPr eaLnBrk="1" hangingPunct="1">
              <a:lnSpc>
                <a:spcPct val="90000"/>
              </a:lnSpc>
            </a:pPr>
            <a:r>
              <a:rPr lang="en-US" sz="1800" smtClean="0"/>
              <a:t>define imp. words and phrases</a:t>
            </a:r>
          </a:p>
          <a:p>
            <a:pPr eaLnBrk="1" hangingPunct="1">
              <a:lnSpc>
                <a:spcPct val="90000"/>
              </a:lnSpc>
            </a:pPr>
            <a:r>
              <a:rPr lang="en-US" sz="1800" smtClean="0"/>
              <a:t>cap. clause – specify the classes into which the division of share cap. is done.</a:t>
            </a:r>
          </a:p>
          <a:p>
            <a:pPr eaLnBrk="1" hangingPunct="1">
              <a:lnSpc>
                <a:spcPct val="90000"/>
              </a:lnSpc>
            </a:pPr>
            <a:r>
              <a:rPr lang="en-US" sz="1800" smtClean="0"/>
              <a:t>define rights of all classes – voting, bonuses</a:t>
            </a:r>
          </a:p>
          <a:p>
            <a:pPr eaLnBrk="1" hangingPunct="1">
              <a:lnSpc>
                <a:spcPct val="90000"/>
              </a:lnSpc>
            </a:pPr>
            <a:r>
              <a:rPr lang="en-US" sz="1800" smtClean="0"/>
              <a:t>allotment of shares</a:t>
            </a:r>
          </a:p>
          <a:p>
            <a:pPr eaLnBrk="1" hangingPunct="1">
              <a:lnSpc>
                <a:spcPct val="90000"/>
              </a:lnSpc>
            </a:pPr>
            <a:r>
              <a:rPr lang="en-US" sz="1800" smtClean="0"/>
              <a:t>fixing min. subscription </a:t>
            </a:r>
          </a:p>
          <a:p>
            <a:pPr eaLnBrk="1" hangingPunct="1">
              <a:lnSpc>
                <a:spcPct val="90000"/>
              </a:lnSpc>
            </a:pPr>
            <a:r>
              <a:rPr lang="en-US" sz="1800" smtClean="0"/>
              <a:t>share certificates &amp; warrants</a:t>
            </a:r>
          </a:p>
          <a:p>
            <a:pPr eaLnBrk="1" hangingPunct="1">
              <a:lnSpc>
                <a:spcPct val="90000"/>
              </a:lnSpc>
            </a:pPr>
            <a:r>
              <a:rPr lang="en-US" sz="1800" smtClean="0"/>
              <a:t>transfer of shares</a:t>
            </a:r>
          </a:p>
          <a:p>
            <a:pPr eaLnBrk="1" hangingPunct="1">
              <a:lnSpc>
                <a:spcPct val="90000"/>
              </a:lnSpc>
            </a:pPr>
            <a:r>
              <a:rPr lang="en-US" sz="1800" smtClean="0"/>
              <a:t>increase or decrease of cap.</a:t>
            </a:r>
          </a:p>
          <a:p>
            <a:pPr eaLnBrk="1" hangingPunct="1">
              <a:lnSpc>
                <a:spcPct val="90000"/>
              </a:lnSpc>
            </a:pPr>
            <a:r>
              <a:rPr lang="en-US" sz="1800" smtClean="0"/>
              <a:t>the consolidation and subdivision of shares</a:t>
            </a:r>
          </a:p>
          <a:p>
            <a:pPr eaLnBrk="1" hangingPunct="1">
              <a:lnSpc>
                <a:spcPct val="90000"/>
              </a:lnSpc>
            </a:pPr>
            <a:r>
              <a:rPr lang="en-US" sz="1800" smtClean="0"/>
              <a:t>gen. meet, proceedings</a:t>
            </a:r>
          </a:p>
          <a:p>
            <a:pPr eaLnBrk="1" hangingPunct="1">
              <a:lnSpc>
                <a:spcPct val="90000"/>
              </a:lnSpc>
            </a:pPr>
            <a:r>
              <a:rPr lang="en-US" sz="1800" smtClean="0"/>
              <a:t>total, partial or exclusion of table – a, (pub cos. having share cap.)</a:t>
            </a:r>
          </a:p>
          <a:p>
            <a:pPr eaLnBrk="1" hangingPunct="1">
              <a:lnSpc>
                <a:spcPct val="90000"/>
              </a:lnSpc>
            </a:pPr>
            <a:r>
              <a:rPr lang="en-US" sz="1800" smtClean="0"/>
              <a:t>audit a/c’s</a:t>
            </a:r>
          </a:p>
          <a:p>
            <a:pPr eaLnBrk="1" hangingPunct="1">
              <a:lnSpc>
                <a:spcPct val="90000"/>
              </a:lnSpc>
            </a:pPr>
            <a:r>
              <a:rPr lang="en-US" sz="1800" smtClean="0"/>
              <a:t>common seal</a:t>
            </a:r>
          </a:p>
          <a:p>
            <a:pPr eaLnBrk="1" hangingPunct="1">
              <a:lnSpc>
                <a:spcPct val="90000"/>
              </a:lnSpc>
            </a:pPr>
            <a:r>
              <a:rPr lang="en-US" sz="1800" smtClean="0"/>
              <a:t>notices</a:t>
            </a:r>
          </a:p>
          <a:p>
            <a:pPr eaLnBrk="1" hangingPunct="1">
              <a:lnSpc>
                <a:spcPct val="90000"/>
              </a:lnSpc>
            </a:pPr>
            <a:r>
              <a:rPr lang="en-US" sz="1800" smtClean="0"/>
              <a:t>special provisions for winding up</a:t>
            </a:r>
          </a:p>
          <a:p>
            <a:pPr eaLnBrk="1" hangingPunct="1">
              <a:lnSpc>
                <a:spcPct val="90000"/>
              </a:lnSpc>
            </a:pPr>
            <a:r>
              <a:rPr lang="en-US" sz="1800" smtClean="0"/>
              <a:t>arbitration</a:t>
            </a: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4"/>
          <p:cNvSpPr>
            <a:spLocks noGrp="1" noChangeArrowheads="1"/>
          </p:cNvSpPr>
          <p:nvPr>
            <p:ph type="title"/>
          </p:nvPr>
        </p:nvSpPr>
        <p:spPr>
          <a:xfrm>
            <a:off x="457200" y="457200"/>
            <a:ext cx="8229600" cy="457200"/>
          </a:xfrm>
        </p:spPr>
        <p:txBody>
          <a:bodyPr>
            <a:noAutofit/>
          </a:bodyPr>
          <a:lstStyle/>
          <a:p>
            <a:pPr eaLnBrk="1" hangingPunct="1"/>
            <a:r>
              <a:rPr lang="en-US" sz="3600" b="1" dirty="0" smtClean="0"/>
              <a:t>DIFFERENCE BETWEEN MOA &amp; AOA</a:t>
            </a:r>
          </a:p>
        </p:txBody>
      </p:sp>
      <p:sp>
        <p:nvSpPr>
          <p:cNvPr id="14339" name="Rectangle 5"/>
          <p:cNvSpPr>
            <a:spLocks noGrp="1" noChangeArrowheads="1"/>
          </p:cNvSpPr>
          <p:nvPr>
            <p:ph type="body" sz="half" idx="1"/>
          </p:nvPr>
        </p:nvSpPr>
        <p:spPr>
          <a:xfrm>
            <a:off x="457200" y="1752600"/>
            <a:ext cx="4038600" cy="4373563"/>
          </a:xfrm>
        </p:spPr>
        <p:txBody>
          <a:bodyPr/>
          <a:lstStyle/>
          <a:p>
            <a:pPr algn="ctr" eaLnBrk="1" hangingPunct="1">
              <a:buNone/>
            </a:pPr>
            <a:r>
              <a:rPr lang="en-US" sz="2000" b="1" u="sng" dirty="0" smtClean="0"/>
              <a:t>AOA</a:t>
            </a:r>
          </a:p>
          <a:p>
            <a:pPr eaLnBrk="1" hangingPunct="1"/>
            <a:endParaRPr lang="en-US" sz="2000" dirty="0" smtClean="0"/>
          </a:p>
          <a:p>
            <a:pPr eaLnBrk="1" hangingPunct="1"/>
            <a:r>
              <a:rPr lang="en-US" sz="2000" dirty="0" smtClean="0"/>
              <a:t>Are internal regulations of co.</a:t>
            </a:r>
          </a:p>
          <a:p>
            <a:pPr eaLnBrk="1" hangingPunct="1"/>
            <a:r>
              <a:rPr lang="en-US" sz="2000" dirty="0" smtClean="0"/>
              <a:t>Benefit of shareholders</a:t>
            </a:r>
          </a:p>
          <a:p>
            <a:pPr eaLnBrk="1" hangingPunct="1"/>
            <a:r>
              <a:rPr lang="en-US" sz="2000" dirty="0" smtClean="0"/>
              <a:t>Regulations are for their own management</a:t>
            </a:r>
          </a:p>
          <a:p>
            <a:pPr eaLnBrk="1" hangingPunct="1"/>
            <a:endParaRPr lang="en-US" sz="2000" dirty="0" smtClean="0"/>
          </a:p>
        </p:txBody>
      </p:sp>
      <p:sp>
        <p:nvSpPr>
          <p:cNvPr id="14340" name="Rectangle 6"/>
          <p:cNvSpPr>
            <a:spLocks noGrp="1" noChangeArrowheads="1"/>
          </p:cNvSpPr>
          <p:nvPr>
            <p:ph type="body" sz="half" idx="2"/>
          </p:nvPr>
        </p:nvSpPr>
        <p:spPr>
          <a:xfrm>
            <a:off x="4648200" y="1752600"/>
            <a:ext cx="4038600" cy="4373563"/>
          </a:xfrm>
        </p:spPr>
        <p:txBody>
          <a:bodyPr/>
          <a:lstStyle/>
          <a:p>
            <a:pPr algn="ctr" eaLnBrk="1" hangingPunct="1">
              <a:buNone/>
            </a:pPr>
            <a:r>
              <a:rPr lang="en-US" sz="2000" b="1" u="sng" dirty="0" smtClean="0"/>
              <a:t>MOA</a:t>
            </a:r>
          </a:p>
          <a:p>
            <a:pPr eaLnBrk="1" hangingPunct="1"/>
            <a:endParaRPr lang="en-US" sz="2000" dirty="0" smtClean="0"/>
          </a:p>
          <a:p>
            <a:pPr eaLnBrk="1" hangingPunct="1"/>
            <a:r>
              <a:rPr lang="en-US" sz="2000" dirty="0" smtClean="0"/>
              <a:t>Contains fundamental conditions</a:t>
            </a:r>
          </a:p>
          <a:p>
            <a:pPr eaLnBrk="1" hangingPunct="1"/>
            <a:r>
              <a:rPr lang="en-US" sz="2000" dirty="0" smtClean="0"/>
              <a:t>Only on this the co. can be incorporated</a:t>
            </a:r>
          </a:p>
          <a:p>
            <a:pPr eaLnBrk="1" hangingPunct="1"/>
            <a:r>
              <a:rPr lang="en-US" sz="2000" dirty="0" smtClean="0"/>
              <a:t>The conditions are for the benefit of public, shareholders, creditors</a:t>
            </a:r>
          </a:p>
          <a:p>
            <a:pPr eaLnBrk="1" hangingPunct="1"/>
            <a:r>
              <a:rPr lang="en-US" sz="2000" dirty="0" smtClean="0"/>
              <a:t>Limits the powers of the co.</a:t>
            </a:r>
          </a:p>
          <a:p>
            <a:pPr eaLnBrk="1" hangingPunct="1"/>
            <a:endParaRPr lang="en-US" sz="2000" dirty="0" smtClean="0"/>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828800"/>
            <a:ext cx="8229600" cy="1143000"/>
          </a:xfrm>
        </p:spPr>
        <p:txBody>
          <a:bodyPr/>
          <a:lstStyle/>
          <a:p>
            <a:r>
              <a:rPr lang="en-US" b="1" dirty="0" smtClean="0">
                <a:solidFill>
                  <a:srgbClr val="FF0000"/>
                </a:solidFill>
              </a:rPr>
              <a:t>Kinds of Companies</a:t>
            </a:r>
            <a:endParaRPr lang="en-US" b="1" dirty="0">
              <a:solidFill>
                <a:srgbClr val="FF0000"/>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companies</a:t>
            </a:r>
            <a:endParaRPr lang="en-US" dirty="0"/>
          </a:p>
        </p:txBody>
      </p:sp>
      <p:sp>
        <p:nvSpPr>
          <p:cNvPr id="3" name="Content Placeholder 2"/>
          <p:cNvSpPr>
            <a:spLocks noGrp="1"/>
          </p:cNvSpPr>
          <p:nvPr>
            <p:ph idx="1"/>
          </p:nvPr>
        </p:nvSpPr>
        <p:spPr>
          <a:xfrm>
            <a:off x="457200" y="2438400"/>
            <a:ext cx="8229600" cy="3687763"/>
          </a:xfrm>
        </p:spPr>
        <p:txBody>
          <a:bodyPr/>
          <a:lstStyle/>
          <a:p>
            <a:pPr>
              <a:buFont typeface="Wingdings" pitchFamily="2" charset="2"/>
              <a:buChar char="Ø"/>
            </a:pPr>
            <a:r>
              <a:rPr lang="en-US" dirty="0" smtClean="0"/>
              <a:t>Types of companies that can be formed under 2013 Act has remained same as in 1956 Act, except one more class of company has been added. </a:t>
            </a:r>
          </a:p>
        </p:txBody>
      </p:sp>
    </p:spTree>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04800"/>
            <a:ext cx="8686800" cy="6324600"/>
          </a:xfrm>
        </p:spPr>
        <p:txBody>
          <a:bodyPr>
            <a:normAutofit/>
          </a:bodyPr>
          <a:lstStyle/>
          <a:p>
            <a:pPr>
              <a:buNone/>
            </a:pPr>
            <a:r>
              <a:rPr lang="en-US" dirty="0" smtClean="0"/>
              <a:t>	The Companies Act, 2013 provides for the kinds of companies that can be promoted and registered under the Act. The three basic types of companies which may be registered under the Act are:</a:t>
            </a:r>
          </a:p>
          <a:p>
            <a:pPr>
              <a:buNone/>
            </a:pPr>
            <a:endParaRPr lang="en-US" dirty="0" smtClean="0"/>
          </a:p>
          <a:p>
            <a:pPr marL="514350" indent="-514350">
              <a:buAutoNum type="alphaLcParenBoth"/>
            </a:pPr>
            <a:r>
              <a:rPr lang="en-US" dirty="0" smtClean="0"/>
              <a:t>Private Companies;</a:t>
            </a:r>
          </a:p>
          <a:p>
            <a:pPr marL="514350" indent="-514350">
              <a:buAutoNum type="alphaLcParenBoth"/>
            </a:pPr>
            <a:r>
              <a:rPr lang="en-US" dirty="0" smtClean="0"/>
              <a:t> Public Companies; and</a:t>
            </a:r>
          </a:p>
          <a:p>
            <a:pPr marL="514350" indent="-514350">
              <a:buAutoNum type="alphaLcParenBoth"/>
            </a:pPr>
            <a:r>
              <a:rPr lang="en-US" dirty="0" smtClean="0"/>
              <a:t> One Person Company (to be formed as Private Limited)..</a:t>
            </a:r>
            <a:endParaRPr lang="en-US" dirty="0"/>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Autofit/>
          </a:bodyPr>
          <a:lstStyle/>
          <a:p>
            <a:r>
              <a:rPr lang="en-US" sz="3600" b="1" u="sng" dirty="0" smtClean="0"/>
              <a:t>Types of Companies under</a:t>
            </a:r>
            <a:br>
              <a:rPr lang="en-US" sz="3600" b="1" u="sng" dirty="0" smtClean="0"/>
            </a:br>
            <a:r>
              <a:rPr lang="en-US" sz="3600" b="1" u="sng" dirty="0" smtClean="0"/>
              <a:t> Section 3 (1) of The Companies Act, 2013</a:t>
            </a:r>
            <a:endParaRPr lang="en-US" sz="3600" b="1" u="sng" dirty="0"/>
          </a:p>
        </p:txBody>
      </p:sp>
      <p:sp>
        <p:nvSpPr>
          <p:cNvPr id="4" name="Rounded Rectangle 3"/>
          <p:cNvSpPr/>
          <p:nvPr/>
        </p:nvSpPr>
        <p:spPr>
          <a:xfrm>
            <a:off x="381000" y="1295400"/>
            <a:ext cx="2590800" cy="3733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t>Public Company</a:t>
            </a:r>
          </a:p>
          <a:p>
            <a:pPr algn="ctr"/>
            <a:endParaRPr lang="en-US" sz="1600" dirty="0" smtClean="0"/>
          </a:p>
          <a:p>
            <a:pPr marL="228600" indent="-228600" algn="just">
              <a:buAutoNum type="arabicPeriod"/>
            </a:pPr>
            <a:r>
              <a:rPr lang="en-US" sz="1600" dirty="0" smtClean="0"/>
              <a:t>Min. Paid up share capital of INR 5 Lakh</a:t>
            </a:r>
          </a:p>
          <a:p>
            <a:pPr marL="228600" indent="-228600" algn="just">
              <a:buAutoNum type="arabicPeriod"/>
            </a:pPr>
            <a:r>
              <a:rPr lang="en-US" sz="1600" dirty="0" smtClean="0"/>
              <a:t> 7 – unlimited members</a:t>
            </a:r>
          </a:p>
          <a:p>
            <a:pPr marL="228600" indent="-228600" algn="just">
              <a:buAutoNum type="arabicPeriod"/>
            </a:pPr>
            <a:r>
              <a:rPr lang="en-US" sz="1600" dirty="0" smtClean="0"/>
              <a:t> Any subsidiary of public company shall be treated as public company even if such subsidiary company has obtained the status of a private company in its articles</a:t>
            </a:r>
          </a:p>
          <a:p>
            <a:pPr algn="ctr"/>
            <a:endParaRPr lang="en-US" sz="1600" dirty="0"/>
          </a:p>
        </p:txBody>
      </p:sp>
      <p:sp>
        <p:nvSpPr>
          <p:cNvPr id="5" name="Rounded Rectangle 4"/>
          <p:cNvSpPr/>
          <p:nvPr/>
        </p:nvSpPr>
        <p:spPr>
          <a:xfrm>
            <a:off x="3657600" y="1371600"/>
            <a:ext cx="2514600" cy="3581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t>Private company</a:t>
            </a:r>
          </a:p>
          <a:p>
            <a:pPr algn="ctr"/>
            <a:endParaRPr lang="en-US" sz="1600" dirty="0" smtClean="0"/>
          </a:p>
          <a:p>
            <a:pPr marL="342900" indent="-342900" algn="just">
              <a:buAutoNum type="arabicPeriod"/>
            </a:pPr>
            <a:r>
              <a:rPr lang="en-US" sz="1600" dirty="0" smtClean="0"/>
              <a:t>Minimum paid up share capital of INR 1 Lakh </a:t>
            </a:r>
          </a:p>
          <a:p>
            <a:pPr marL="342900" indent="-342900" algn="just">
              <a:buAutoNum type="arabicPeriod"/>
            </a:pPr>
            <a:r>
              <a:rPr lang="en-US" sz="1600" dirty="0" smtClean="0"/>
              <a:t>2 or more persons can form a private company subject to a limit of maximum 200 members except in the case of one person company</a:t>
            </a:r>
          </a:p>
          <a:p>
            <a:pPr marL="342900" indent="-342900" algn="just">
              <a:buAutoNum type="arabicPeriod"/>
            </a:pPr>
            <a:r>
              <a:rPr lang="en-US" sz="1600" dirty="0" smtClean="0"/>
              <a:t>Right to transfer its shares is restricted</a:t>
            </a:r>
          </a:p>
        </p:txBody>
      </p:sp>
      <p:sp>
        <p:nvSpPr>
          <p:cNvPr id="6" name="Rounded Rectangle 5"/>
          <p:cNvSpPr/>
          <p:nvPr/>
        </p:nvSpPr>
        <p:spPr>
          <a:xfrm>
            <a:off x="6553200" y="1371600"/>
            <a:ext cx="2362200" cy="36576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One Person Company</a:t>
            </a:r>
          </a:p>
          <a:p>
            <a:pPr algn="ctr"/>
            <a:endParaRPr lang="en-US" dirty="0" smtClean="0"/>
          </a:p>
          <a:p>
            <a:pPr algn="ctr"/>
            <a:endParaRPr lang="en-US" dirty="0" smtClean="0"/>
          </a:p>
          <a:p>
            <a:pPr algn="ctr"/>
            <a:endParaRPr lang="en-US" dirty="0" smtClean="0"/>
          </a:p>
          <a:p>
            <a:pPr algn="ctr"/>
            <a:endParaRPr lang="en-US" dirty="0" smtClean="0"/>
          </a:p>
          <a:p>
            <a:pPr marL="342900" indent="-342900" algn="just">
              <a:buAutoNum type="arabicPeriod"/>
            </a:pPr>
            <a:r>
              <a:rPr lang="en-US" dirty="0" smtClean="0"/>
              <a:t>to be formed as Private limited Company</a:t>
            </a:r>
          </a:p>
          <a:p>
            <a:pPr marL="342900" indent="-342900" algn="just">
              <a:buAutoNum type="arabicPeriod"/>
            </a:pPr>
            <a:r>
              <a:rPr lang="en-US" dirty="0" smtClean="0"/>
              <a:t> Only one person as Member </a:t>
            </a:r>
          </a:p>
          <a:p>
            <a:endParaRPr lang="en-US" dirty="0"/>
          </a:p>
        </p:txBody>
      </p:sp>
      <p:sp>
        <p:nvSpPr>
          <p:cNvPr id="7" name="Rectangle 6"/>
          <p:cNvSpPr/>
          <p:nvPr/>
        </p:nvSpPr>
        <p:spPr>
          <a:xfrm>
            <a:off x="2286000" y="5715000"/>
            <a:ext cx="5105400" cy="1066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smtClean="0"/>
              <a:t>All of the above may be either –</a:t>
            </a:r>
          </a:p>
          <a:p>
            <a:r>
              <a:rPr lang="en-US" sz="1200" dirty="0" smtClean="0"/>
              <a:t>(a) A company limited by share; or</a:t>
            </a:r>
          </a:p>
          <a:p>
            <a:r>
              <a:rPr lang="en-US" sz="1200" dirty="0" smtClean="0"/>
              <a:t>(b) A company limited by guarantee; or</a:t>
            </a:r>
          </a:p>
          <a:p>
            <a:r>
              <a:rPr lang="en-US" sz="1200" dirty="0" smtClean="0"/>
              <a:t>(c) An unlimited company</a:t>
            </a:r>
            <a:endParaRPr lang="en-US" sz="1200" dirty="0"/>
          </a:p>
        </p:txBody>
      </p:sp>
      <p:sp>
        <p:nvSpPr>
          <p:cNvPr id="8" name="Down Arrow 7"/>
          <p:cNvSpPr/>
          <p:nvPr/>
        </p:nvSpPr>
        <p:spPr>
          <a:xfrm>
            <a:off x="4648200" y="5105400"/>
            <a:ext cx="762000" cy="457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Left-Up Arrow 8"/>
          <p:cNvSpPr/>
          <p:nvPr/>
        </p:nvSpPr>
        <p:spPr>
          <a:xfrm rot="5400000">
            <a:off x="914400" y="5245608"/>
            <a:ext cx="850392" cy="850392"/>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Left-Up Arrow 9"/>
          <p:cNvSpPr/>
          <p:nvPr/>
        </p:nvSpPr>
        <p:spPr>
          <a:xfrm>
            <a:off x="7696200" y="5334000"/>
            <a:ext cx="850392" cy="850392"/>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0"/>
            <a:ext cx="8229600" cy="1143000"/>
          </a:xfrm>
        </p:spPr>
        <p:txBody>
          <a:bodyPr/>
          <a:lstStyle/>
          <a:p>
            <a:r>
              <a:rPr lang="en-US" b="1" dirty="0" smtClean="0"/>
              <a:t>Classification of Companies</a:t>
            </a:r>
            <a:endParaRPr lang="en-US" dirty="0"/>
          </a:p>
        </p:txBody>
      </p:sp>
      <p:sp>
        <p:nvSpPr>
          <p:cNvPr id="4" name="TextBox 3"/>
          <p:cNvSpPr txBox="1"/>
          <p:nvPr/>
        </p:nvSpPr>
        <p:spPr>
          <a:xfrm>
            <a:off x="76200" y="3733800"/>
            <a:ext cx="9402639" cy="954107"/>
          </a:xfrm>
          <a:prstGeom prst="rect">
            <a:avLst/>
          </a:prstGeom>
          <a:noFill/>
        </p:spPr>
        <p:txBody>
          <a:bodyPr wrap="none" rtlCol="0">
            <a:spAutoFit/>
          </a:bodyPr>
          <a:lstStyle/>
          <a:p>
            <a:r>
              <a:rPr lang="en-US" sz="2700" dirty="0" smtClean="0"/>
              <a:t>There are three ways in which companies may be incorporated.</a:t>
            </a:r>
          </a:p>
          <a:p>
            <a:endParaRPr lang="en-US" sz="27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VIT-Laptop\Desktop\nepal\20150624_200924.jpg"/>
          <p:cNvPicPr>
            <a:picLocks noChangeAspect="1" noChangeArrowheads="1"/>
          </p:cNvPicPr>
          <p:nvPr/>
        </p:nvPicPr>
        <p:blipFill>
          <a:blip r:embed="rId2" cstate="print"/>
          <a:srcRect/>
          <a:stretch>
            <a:fillRect/>
          </a:stretch>
        </p:blipFill>
        <p:spPr bwMode="auto">
          <a:xfrm>
            <a:off x="76200" y="0"/>
            <a:ext cx="8991600" cy="6400800"/>
          </a:xfrm>
          <a:prstGeom prst="rect">
            <a:avLst/>
          </a:prstGeom>
          <a:noFill/>
        </p:spPr>
      </p:pic>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43000"/>
          </a:xfrm>
        </p:spPr>
        <p:txBody>
          <a:bodyPr>
            <a:normAutofit fontScale="90000"/>
          </a:bodyPr>
          <a:lstStyle/>
          <a:p>
            <a:r>
              <a:rPr lang="en-US" b="1" dirty="0" smtClean="0">
                <a:solidFill>
                  <a:srgbClr val="FF0066"/>
                </a:solidFill>
              </a:rPr>
              <a:t>(</a:t>
            </a:r>
            <a:r>
              <a:rPr lang="en-US" b="1" dirty="0" err="1" smtClean="0">
                <a:solidFill>
                  <a:srgbClr val="FF0066"/>
                </a:solidFill>
              </a:rPr>
              <a:t>i</a:t>
            </a:r>
            <a:r>
              <a:rPr lang="en-US" b="1" dirty="0" smtClean="0">
                <a:solidFill>
                  <a:srgbClr val="FF0066"/>
                </a:solidFill>
              </a:rPr>
              <a:t>) Classification on the basis of Incorporation</a:t>
            </a:r>
            <a:endParaRPr lang="en-US" b="1" dirty="0">
              <a:solidFill>
                <a:srgbClr val="FF0066"/>
              </a:solidFill>
            </a:endParaRPr>
          </a:p>
        </p:txBody>
      </p:sp>
      <p:sp>
        <p:nvSpPr>
          <p:cNvPr id="3" name="Content Placeholder 2"/>
          <p:cNvSpPr>
            <a:spLocks noGrp="1"/>
          </p:cNvSpPr>
          <p:nvPr>
            <p:ph idx="1"/>
          </p:nvPr>
        </p:nvSpPr>
        <p:spPr>
          <a:xfrm>
            <a:off x="457200" y="1600200"/>
            <a:ext cx="8229600" cy="5257800"/>
          </a:xfrm>
        </p:spPr>
        <p:txBody>
          <a:bodyPr>
            <a:normAutofit fontScale="62500" lnSpcReduction="20000"/>
          </a:bodyPr>
          <a:lstStyle/>
          <a:p>
            <a:pPr>
              <a:buNone/>
            </a:pPr>
            <a:endParaRPr lang="en-US" dirty="0" smtClean="0"/>
          </a:p>
          <a:p>
            <a:pPr marL="514350" indent="-514350">
              <a:buAutoNum type="alphaLcParenBoth"/>
            </a:pPr>
            <a:r>
              <a:rPr lang="en-US" b="1" i="1" dirty="0" smtClean="0"/>
              <a:t>Statutory Companies: </a:t>
            </a:r>
          </a:p>
          <a:p>
            <a:pPr marL="514350" indent="-514350">
              <a:lnSpc>
                <a:spcPct val="170000"/>
              </a:lnSpc>
              <a:buNone/>
            </a:pPr>
            <a:r>
              <a:rPr lang="en-US" i="1" dirty="0" smtClean="0"/>
              <a:t>	</a:t>
            </a:r>
            <a:r>
              <a:rPr lang="en-US" dirty="0" smtClean="0"/>
              <a:t>These are constituted by a special Act of Parliament or State Legislature. The provisions of the Companies Act, 2013 </a:t>
            </a:r>
            <a:r>
              <a:rPr lang="en-US" b="1" dirty="0" smtClean="0">
                <a:solidFill>
                  <a:srgbClr val="FFC000"/>
                </a:solidFill>
              </a:rPr>
              <a:t>do not apply </a:t>
            </a:r>
            <a:r>
              <a:rPr lang="en-US" dirty="0" smtClean="0"/>
              <a:t>to them. </a:t>
            </a:r>
          </a:p>
          <a:p>
            <a:pPr marL="514350" indent="-514350">
              <a:lnSpc>
                <a:spcPct val="170000"/>
              </a:lnSpc>
              <a:buNone/>
            </a:pPr>
            <a:r>
              <a:rPr lang="en-US" dirty="0" smtClean="0"/>
              <a:t>	Examples: Reserve Bank of India, Life Insurance Corporation of India, etc.</a:t>
            </a:r>
          </a:p>
          <a:p>
            <a:pPr marL="514350" indent="-514350">
              <a:lnSpc>
                <a:spcPct val="170000"/>
              </a:lnSpc>
              <a:buNone/>
            </a:pPr>
            <a:endParaRPr lang="en-US" dirty="0" smtClean="0"/>
          </a:p>
          <a:p>
            <a:pPr>
              <a:buNone/>
            </a:pPr>
            <a:endParaRPr lang="en-US" dirty="0" smtClean="0"/>
          </a:p>
          <a:p>
            <a:pPr>
              <a:buNone/>
            </a:pPr>
            <a:r>
              <a:rPr lang="en-US" b="1" i="1" dirty="0" smtClean="0"/>
              <a:t>(b)   Registered Companies: </a:t>
            </a:r>
          </a:p>
          <a:p>
            <a:pPr>
              <a:lnSpc>
                <a:spcPct val="170000"/>
              </a:lnSpc>
              <a:buNone/>
            </a:pPr>
            <a:r>
              <a:rPr lang="en-US" i="1" dirty="0" smtClean="0"/>
              <a:t>	</a:t>
            </a:r>
            <a:r>
              <a:rPr lang="en-US" dirty="0" smtClean="0"/>
              <a:t>The companies which are incorporated under the Companies Act, 2013 or under any previous company law, with ROC fall under this category.</a:t>
            </a:r>
            <a:endParaRPr lang="en-US" dirty="0"/>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fontScale="90000"/>
          </a:bodyPr>
          <a:lstStyle/>
          <a:p>
            <a:r>
              <a:rPr lang="en-US" b="1" dirty="0" smtClean="0">
                <a:solidFill>
                  <a:srgbClr val="FF0066"/>
                </a:solidFill>
              </a:rPr>
              <a:t>(ii) Classification on the basis of Liability</a:t>
            </a:r>
            <a:endParaRPr lang="en-US" b="1" dirty="0">
              <a:solidFill>
                <a:srgbClr val="FF0066"/>
              </a:solidFill>
            </a:endParaRPr>
          </a:p>
        </p:txBody>
      </p:sp>
      <p:sp>
        <p:nvSpPr>
          <p:cNvPr id="3" name="Content Placeholder 2"/>
          <p:cNvSpPr>
            <a:spLocks noGrp="1"/>
          </p:cNvSpPr>
          <p:nvPr>
            <p:ph idx="1"/>
          </p:nvPr>
        </p:nvSpPr>
        <p:spPr>
          <a:xfrm>
            <a:off x="76200" y="1295400"/>
            <a:ext cx="8915400" cy="5562600"/>
          </a:xfrm>
        </p:spPr>
        <p:txBody>
          <a:bodyPr>
            <a:normAutofit fontScale="55000" lnSpcReduction="20000"/>
          </a:bodyPr>
          <a:lstStyle/>
          <a:p>
            <a:pPr marL="514350" indent="-514350">
              <a:buAutoNum type="alphaLcParenBoth"/>
            </a:pPr>
            <a:r>
              <a:rPr lang="en-US" b="1" i="1" dirty="0" smtClean="0"/>
              <a:t>Unlimited Liability Companies: </a:t>
            </a:r>
          </a:p>
          <a:p>
            <a:pPr marL="514350" indent="-514350">
              <a:buNone/>
            </a:pPr>
            <a:r>
              <a:rPr lang="en-US" b="1" i="1" dirty="0" smtClean="0"/>
              <a:t>	</a:t>
            </a:r>
            <a:r>
              <a:rPr lang="en-US" dirty="0" smtClean="0"/>
              <a:t>In this type of company, the members are liable for the company's debts in proportion to their respective  interests in the company and their liability is unlimited. </a:t>
            </a:r>
          </a:p>
          <a:p>
            <a:pPr marL="514350" indent="-514350">
              <a:buNone/>
            </a:pPr>
            <a:endParaRPr lang="en-US" dirty="0" smtClean="0"/>
          </a:p>
          <a:p>
            <a:pPr marL="514350" indent="-514350">
              <a:buAutoNum type="alphaLcParenBoth" startAt="2"/>
            </a:pPr>
            <a:r>
              <a:rPr lang="en-US" b="1" i="1" dirty="0" smtClean="0"/>
              <a:t>Companies limited by guarantee:</a:t>
            </a:r>
          </a:p>
          <a:p>
            <a:pPr marL="514350" indent="-514350">
              <a:buNone/>
            </a:pPr>
            <a:r>
              <a:rPr lang="en-US" b="1" i="1" dirty="0" smtClean="0"/>
              <a:t>	</a:t>
            </a:r>
            <a:r>
              <a:rPr lang="en-US" dirty="0" smtClean="0"/>
              <a:t>A company that has the liability of its members </a:t>
            </a:r>
            <a:r>
              <a:rPr lang="en-US" b="1" dirty="0" smtClean="0">
                <a:solidFill>
                  <a:srgbClr val="FFC000"/>
                </a:solidFill>
              </a:rPr>
              <a:t>limited to such amount as the members may respectively undertake, by the memorandum</a:t>
            </a:r>
            <a:r>
              <a:rPr lang="en-US" dirty="0" smtClean="0"/>
              <a:t>, to contribute to the assets of the company in the event of its being wound-up, is known as a company limited by guarantee. The members of a guarantee company are, in effect, placed in the position of guarantors of the company's debts up to the agreed amount.</a:t>
            </a:r>
          </a:p>
          <a:p>
            <a:pPr>
              <a:buNone/>
            </a:pPr>
            <a:endParaRPr lang="en-US" dirty="0" smtClean="0"/>
          </a:p>
          <a:p>
            <a:pPr marL="514350" indent="-514350">
              <a:buAutoNum type="alphaLcParenBoth" startAt="3"/>
            </a:pPr>
            <a:r>
              <a:rPr lang="en-US" b="1" i="1" dirty="0" smtClean="0"/>
              <a:t>Companies limited by shares: </a:t>
            </a:r>
          </a:p>
          <a:p>
            <a:pPr marL="514350" indent="-514350">
              <a:buNone/>
            </a:pPr>
            <a:r>
              <a:rPr lang="en-US" b="1" i="1" dirty="0" smtClean="0"/>
              <a:t>	</a:t>
            </a:r>
            <a:r>
              <a:rPr lang="en-US" dirty="0" smtClean="0"/>
              <a:t>A company that has the liability of its members limited by the memorandum to the amount, if any, </a:t>
            </a:r>
            <a:r>
              <a:rPr lang="en-US" b="1" dirty="0" smtClean="0">
                <a:solidFill>
                  <a:srgbClr val="FFC000"/>
                </a:solidFill>
              </a:rPr>
              <a:t>unpaid on the shares </a:t>
            </a:r>
            <a:r>
              <a:rPr lang="en-US" dirty="0" smtClean="0"/>
              <a:t>respectively held by them is termed as a company limited by shares. </a:t>
            </a:r>
          </a:p>
          <a:p>
            <a:pPr marL="514350" indent="-514350">
              <a:buNone/>
            </a:pPr>
            <a:endParaRPr lang="en-US" dirty="0" smtClean="0"/>
          </a:p>
          <a:p>
            <a:pPr marL="514350" indent="-514350">
              <a:buNone/>
            </a:pPr>
            <a:r>
              <a:rPr lang="en-US" dirty="0" smtClean="0"/>
              <a:t>For example: </a:t>
            </a:r>
          </a:p>
          <a:p>
            <a:pPr marL="514350" indent="-514350">
              <a:buNone/>
            </a:pPr>
            <a:r>
              <a:rPr lang="en-US" dirty="0" smtClean="0"/>
              <a:t>	A shareholder who has paid Rs. 75 on a share of face value Rs. 100 can be called upon to pay the balance of Rs. 25 only. Companies limited by shares are by far the most common.</a:t>
            </a:r>
            <a:endParaRPr lang="en-US"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b="1" dirty="0" smtClean="0">
                <a:solidFill>
                  <a:srgbClr val="FF0066"/>
                </a:solidFill>
              </a:rPr>
              <a:t>(iii) Other Forms of Companies</a:t>
            </a:r>
            <a:endParaRPr lang="en-US" dirty="0">
              <a:solidFill>
                <a:srgbClr val="FF0066"/>
              </a:solidFill>
            </a:endParaRPr>
          </a:p>
        </p:txBody>
      </p:sp>
      <p:sp>
        <p:nvSpPr>
          <p:cNvPr id="3" name="Content Placeholder 2"/>
          <p:cNvSpPr>
            <a:spLocks noGrp="1"/>
          </p:cNvSpPr>
          <p:nvPr>
            <p:ph idx="1"/>
          </p:nvPr>
        </p:nvSpPr>
        <p:spPr>
          <a:xfrm>
            <a:off x="152400" y="1066800"/>
            <a:ext cx="8839200" cy="5715000"/>
          </a:xfrm>
        </p:spPr>
        <p:txBody>
          <a:bodyPr>
            <a:normAutofit/>
          </a:bodyPr>
          <a:lstStyle/>
          <a:p>
            <a:pPr>
              <a:buNone/>
            </a:pPr>
            <a:r>
              <a:rPr lang="en-US" dirty="0" smtClean="0"/>
              <a:t>(a) Associations not for profit having license under Section 8 of the Companies Act, 2013 or under any previous company law;</a:t>
            </a:r>
          </a:p>
          <a:p>
            <a:pPr>
              <a:buNone/>
            </a:pPr>
            <a:r>
              <a:rPr lang="en-US" dirty="0" smtClean="0"/>
              <a:t>(b) Government Companies;</a:t>
            </a:r>
          </a:p>
          <a:p>
            <a:pPr>
              <a:buNone/>
            </a:pPr>
            <a:r>
              <a:rPr lang="en-US" dirty="0" smtClean="0"/>
              <a:t>(c) Foreign Companies;</a:t>
            </a:r>
          </a:p>
          <a:p>
            <a:pPr>
              <a:buNone/>
            </a:pPr>
            <a:r>
              <a:rPr lang="en-US" dirty="0" smtClean="0"/>
              <a:t>(d) Holding and Subsidiary Companies;</a:t>
            </a:r>
          </a:p>
          <a:p>
            <a:pPr>
              <a:buNone/>
            </a:pPr>
            <a:r>
              <a:rPr lang="en-US" dirty="0" smtClean="0"/>
              <a:t>(e) Associate Companies/Joint Venture Companies</a:t>
            </a:r>
          </a:p>
          <a:p>
            <a:pPr>
              <a:buNone/>
            </a:pPr>
            <a:r>
              <a:rPr lang="en-US" dirty="0" smtClean="0"/>
              <a:t>(f) Investment (</a:t>
            </a:r>
            <a:r>
              <a:rPr lang="en-US" dirty="0" err="1" smtClean="0"/>
              <a:t>Nidhi</a:t>
            </a:r>
            <a:r>
              <a:rPr lang="en-US" dirty="0" smtClean="0"/>
              <a:t>) Companies</a:t>
            </a:r>
          </a:p>
          <a:p>
            <a:pPr>
              <a:buNone/>
            </a:pPr>
            <a:r>
              <a:rPr lang="en-US" dirty="0" smtClean="0"/>
              <a:t>(g) Producer Companies.</a:t>
            </a:r>
          </a:p>
          <a:p>
            <a:pPr>
              <a:buNone/>
            </a:pPr>
            <a:r>
              <a:rPr lang="en-US" dirty="0" smtClean="0"/>
              <a:t>(h) Dormant Companies</a:t>
            </a:r>
            <a:endParaRPr lang="en-US" dirty="0"/>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lstStyle/>
          <a:p>
            <a:r>
              <a:rPr lang="en-US" b="1" dirty="0" smtClean="0"/>
              <a:t>Company Management</a:t>
            </a:r>
            <a:endParaRPr lang="en-US" dirty="0"/>
          </a:p>
        </p:txBody>
      </p:sp>
      <p:sp>
        <p:nvSpPr>
          <p:cNvPr id="3" name="Content Placeholder 2"/>
          <p:cNvSpPr>
            <a:spLocks noGrp="1"/>
          </p:cNvSpPr>
          <p:nvPr>
            <p:ph idx="1"/>
          </p:nvPr>
        </p:nvSpPr>
        <p:spPr>
          <a:xfrm>
            <a:off x="457200" y="1600200"/>
            <a:ext cx="8229600" cy="4953000"/>
          </a:xfrm>
        </p:spPr>
        <p:txBody>
          <a:bodyPr>
            <a:normAutofit fontScale="92500" lnSpcReduction="20000"/>
          </a:bodyPr>
          <a:lstStyle/>
          <a:p>
            <a:pPr>
              <a:buNone/>
            </a:pPr>
            <a:endParaRPr lang="en-US" b="1" dirty="0" smtClean="0"/>
          </a:p>
          <a:p>
            <a:pPr>
              <a:buBlip>
                <a:blip r:embed="rId2"/>
              </a:buBlip>
            </a:pPr>
            <a:r>
              <a:rPr lang="en-US" dirty="0" smtClean="0"/>
              <a:t>Directors </a:t>
            </a:r>
          </a:p>
          <a:p>
            <a:pPr>
              <a:buBlip>
                <a:blip r:embed="rId2"/>
              </a:buBlip>
            </a:pPr>
            <a:r>
              <a:rPr lang="en-US" dirty="0" smtClean="0"/>
              <a:t>Kinds of meetings </a:t>
            </a:r>
          </a:p>
          <a:p>
            <a:pPr>
              <a:buBlip>
                <a:blip r:embed="rId2"/>
              </a:buBlip>
            </a:pPr>
            <a:r>
              <a:rPr lang="en-US" dirty="0" smtClean="0"/>
              <a:t>Requisites of meetings </a:t>
            </a:r>
          </a:p>
          <a:p>
            <a:pPr>
              <a:buBlip>
                <a:blip r:embed="rId2"/>
              </a:buBlip>
            </a:pPr>
            <a:r>
              <a:rPr lang="en-US" dirty="0" smtClean="0"/>
              <a:t>Resolutions and types </a:t>
            </a:r>
          </a:p>
          <a:p>
            <a:pPr>
              <a:buBlip>
                <a:blip r:embed="rId2"/>
              </a:buBlip>
            </a:pPr>
            <a:r>
              <a:rPr lang="en-US" dirty="0" smtClean="0"/>
              <a:t>Winding up of companies </a:t>
            </a:r>
          </a:p>
          <a:p>
            <a:pPr>
              <a:buBlip>
                <a:blip r:embed="rId2"/>
              </a:buBlip>
            </a:pPr>
            <a:r>
              <a:rPr lang="en-US" dirty="0" smtClean="0"/>
              <a:t>Modes of winding up </a:t>
            </a:r>
          </a:p>
          <a:p>
            <a:pPr>
              <a:buBlip>
                <a:blip r:embed="rId2"/>
              </a:buBlip>
            </a:pPr>
            <a:r>
              <a:rPr lang="en-US" dirty="0" smtClean="0"/>
              <a:t>Company Law in computerized Environment: </a:t>
            </a:r>
          </a:p>
          <a:p>
            <a:pPr lvl="1">
              <a:buBlip>
                <a:blip r:embed="rId2"/>
              </a:buBlip>
            </a:pPr>
            <a:r>
              <a:rPr lang="en-US" dirty="0" smtClean="0"/>
              <a:t>E – governance &amp; E – filing – MCA 21 </a:t>
            </a:r>
            <a:r>
              <a:rPr lang="en-US" dirty="0" err="1" smtClean="0"/>
              <a:t>programme</a:t>
            </a:r>
            <a:r>
              <a:rPr lang="en-US" dirty="0" smtClean="0"/>
              <a:t> (a ministry of company affairs’ e-governance initiative) </a:t>
            </a:r>
          </a:p>
          <a:p>
            <a:pPr lvl="1">
              <a:buBlip>
                <a:blip r:embed="rId2"/>
              </a:buBlip>
            </a:pPr>
            <a:r>
              <a:rPr lang="en-US" dirty="0" smtClean="0"/>
              <a:t>steps in e – filing process</a:t>
            </a:r>
            <a:endParaRPr lang="en-US"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Directors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Definitions</a:t>
            </a:r>
            <a:endParaRPr lang="en-US" dirty="0"/>
          </a:p>
        </p:txBody>
      </p:sp>
      <p:sp>
        <p:nvSpPr>
          <p:cNvPr id="3" name="Content Placeholder 2"/>
          <p:cNvSpPr>
            <a:spLocks noGrp="1"/>
          </p:cNvSpPr>
          <p:nvPr>
            <p:ph idx="1"/>
          </p:nvPr>
        </p:nvSpPr>
        <p:spPr>
          <a:xfrm>
            <a:off x="457200" y="2209800"/>
            <a:ext cx="8229600" cy="3916363"/>
          </a:xfrm>
        </p:spPr>
        <p:txBody>
          <a:bodyPr/>
          <a:lstStyle/>
          <a:p>
            <a:pPr>
              <a:buNone/>
            </a:pPr>
            <a:r>
              <a:rPr lang="en-US" b="1" dirty="0" smtClean="0">
                <a:latin typeface="Arial" pitchFamily="34" charset="0"/>
                <a:cs typeface="Arial" pitchFamily="34" charset="0"/>
              </a:rPr>
              <a:t>	Director</a:t>
            </a:r>
            <a:r>
              <a:rPr lang="en-US" dirty="0" smtClean="0">
                <a:latin typeface="Arial" pitchFamily="34" charset="0"/>
                <a:cs typeface="Arial" pitchFamily="34" charset="0"/>
              </a:rPr>
              <a:t> appointed  by board of company Section 2(34)   </a:t>
            </a:r>
          </a:p>
          <a:p>
            <a:pPr>
              <a:buNone/>
            </a:pPr>
            <a:endParaRPr lang="en-US" u="sng" dirty="0" smtClean="0">
              <a:latin typeface="Arial" pitchFamily="34" charset="0"/>
              <a:cs typeface="Arial" pitchFamily="34" charset="0"/>
            </a:endParaRPr>
          </a:p>
          <a:p>
            <a:pPr>
              <a:buNone/>
            </a:pPr>
            <a:r>
              <a:rPr lang="en-US" b="1" dirty="0" smtClean="0">
                <a:latin typeface="Arial" pitchFamily="34" charset="0"/>
                <a:cs typeface="Arial" pitchFamily="34" charset="0"/>
              </a:rPr>
              <a:t>	BOD </a:t>
            </a:r>
            <a:r>
              <a:rPr lang="en-US" dirty="0" smtClean="0">
                <a:latin typeface="Arial" pitchFamily="34" charset="0"/>
                <a:cs typeface="Arial" pitchFamily="34" charset="0"/>
              </a:rPr>
              <a:t>- Collective body of directors of the company Section 2(10)</a:t>
            </a:r>
            <a:endParaRPr lang="en-GB" u="sng" dirty="0" smtClean="0">
              <a:latin typeface="Arial" pitchFamily="34" charset="0"/>
              <a:cs typeface="Arial" pitchFamily="34" charset="0"/>
            </a:endParaRPr>
          </a:p>
          <a:p>
            <a:pPr>
              <a:buNone/>
            </a:pPr>
            <a:endParaRPr lang="en-US" dirty="0" smtClean="0"/>
          </a:p>
          <a:p>
            <a:pPr>
              <a:buNone/>
            </a:pPr>
            <a:endParaRPr lang="en-US"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Number of directors</a:t>
            </a:r>
            <a:endParaRPr lang="en-US" dirty="0"/>
          </a:p>
        </p:txBody>
      </p:sp>
      <p:graphicFrame>
        <p:nvGraphicFramePr>
          <p:cNvPr id="4" name="Diagram 3"/>
          <p:cNvGraphicFramePr/>
          <p:nvPr/>
        </p:nvGraphicFramePr>
        <p:xfrm>
          <a:off x="685800" y="1981200"/>
          <a:ext cx="8001000" cy="4191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grpId="0" nodeType="clickEffect">
                                  <p:stCondLst>
                                    <p:cond delay="0"/>
                                  </p:stCondLst>
                                  <p:childTnLst>
                                    <p:set>
                                      <p:cBhvr>
                                        <p:cTn id="6" dur="1" fill="hold">
                                          <p:stCondLst>
                                            <p:cond delay="0"/>
                                          </p:stCondLst>
                                        </p:cTn>
                                        <p:tgtEl>
                                          <p:spTgt spid="4">
                                            <p:graphicEl>
                                              <a:dgm id="{17E4BAF8-4B10-425F-B27A-84520BD4C85E}"/>
                                            </p:graphicEl>
                                          </p:spTgt>
                                        </p:tgtEl>
                                        <p:attrNameLst>
                                          <p:attrName>style.visibility</p:attrName>
                                        </p:attrNameLst>
                                      </p:cBhvr>
                                      <p:to>
                                        <p:strVal val="visible"/>
                                      </p:to>
                                    </p:set>
                                    <p:animEffect transition="in" filter="slide(fromLeft)">
                                      <p:cBhvr>
                                        <p:cTn id="7" dur="500"/>
                                        <p:tgtEl>
                                          <p:spTgt spid="4">
                                            <p:graphicEl>
                                              <a:dgm id="{17E4BAF8-4B10-425F-B27A-84520BD4C85E}"/>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8" fill="hold" grpId="0" nodeType="clickEffect">
                                  <p:stCondLst>
                                    <p:cond delay="0"/>
                                  </p:stCondLst>
                                  <p:childTnLst>
                                    <p:set>
                                      <p:cBhvr>
                                        <p:cTn id="11" dur="1" fill="hold">
                                          <p:stCondLst>
                                            <p:cond delay="0"/>
                                          </p:stCondLst>
                                        </p:cTn>
                                        <p:tgtEl>
                                          <p:spTgt spid="4">
                                            <p:graphicEl>
                                              <a:dgm id="{FB0AE208-0013-4BB1-846E-EC7FFB005264}"/>
                                            </p:graphicEl>
                                          </p:spTgt>
                                        </p:tgtEl>
                                        <p:attrNameLst>
                                          <p:attrName>style.visibility</p:attrName>
                                        </p:attrNameLst>
                                      </p:cBhvr>
                                      <p:to>
                                        <p:strVal val="visible"/>
                                      </p:to>
                                    </p:set>
                                    <p:animEffect transition="in" filter="slide(fromLeft)">
                                      <p:cBhvr>
                                        <p:cTn id="12" dur="500"/>
                                        <p:tgtEl>
                                          <p:spTgt spid="4">
                                            <p:graphicEl>
                                              <a:dgm id="{FB0AE208-0013-4BB1-846E-EC7FFB005264}"/>
                                            </p:graphicEl>
                                          </p:spTgt>
                                        </p:tgtEl>
                                      </p:cBhvr>
                                    </p:animEffect>
                                  </p:childTnLst>
                                </p:cTn>
                              </p:par>
                              <p:par>
                                <p:cTn id="13" presetID="12" presetClass="entr" presetSubtype="8" fill="hold" grpId="0" nodeType="withEffect">
                                  <p:stCondLst>
                                    <p:cond delay="0"/>
                                  </p:stCondLst>
                                  <p:childTnLst>
                                    <p:set>
                                      <p:cBhvr>
                                        <p:cTn id="14" dur="1" fill="hold">
                                          <p:stCondLst>
                                            <p:cond delay="0"/>
                                          </p:stCondLst>
                                        </p:cTn>
                                        <p:tgtEl>
                                          <p:spTgt spid="4">
                                            <p:graphicEl>
                                              <a:dgm id="{F26F9F87-C1F1-498D-BBB3-A5444C298E47}"/>
                                            </p:graphicEl>
                                          </p:spTgt>
                                        </p:tgtEl>
                                        <p:attrNameLst>
                                          <p:attrName>style.visibility</p:attrName>
                                        </p:attrNameLst>
                                      </p:cBhvr>
                                      <p:to>
                                        <p:strVal val="visible"/>
                                      </p:to>
                                    </p:set>
                                    <p:animEffect transition="in" filter="slide(fromLeft)">
                                      <p:cBhvr>
                                        <p:cTn id="15" dur="500"/>
                                        <p:tgtEl>
                                          <p:spTgt spid="4">
                                            <p:graphicEl>
                                              <a:dgm id="{F26F9F87-C1F1-498D-BBB3-A5444C298E47}"/>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8" fill="hold" grpId="0" nodeType="clickEffect">
                                  <p:stCondLst>
                                    <p:cond delay="0"/>
                                  </p:stCondLst>
                                  <p:childTnLst>
                                    <p:set>
                                      <p:cBhvr>
                                        <p:cTn id="19" dur="1" fill="hold">
                                          <p:stCondLst>
                                            <p:cond delay="0"/>
                                          </p:stCondLst>
                                        </p:cTn>
                                        <p:tgtEl>
                                          <p:spTgt spid="4">
                                            <p:graphicEl>
                                              <a:dgm id="{92F2C4F8-01F2-463C-BC88-ABC4A30E3503}"/>
                                            </p:graphicEl>
                                          </p:spTgt>
                                        </p:tgtEl>
                                        <p:attrNameLst>
                                          <p:attrName>style.visibility</p:attrName>
                                        </p:attrNameLst>
                                      </p:cBhvr>
                                      <p:to>
                                        <p:strVal val="visible"/>
                                      </p:to>
                                    </p:set>
                                    <p:animEffect transition="in" filter="slide(fromLeft)">
                                      <p:cBhvr>
                                        <p:cTn id="20" dur="500"/>
                                        <p:tgtEl>
                                          <p:spTgt spid="4">
                                            <p:graphicEl>
                                              <a:dgm id="{92F2C4F8-01F2-463C-BC88-ABC4A30E3503}"/>
                                            </p:graphicEl>
                                          </p:spTgt>
                                        </p:tgtEl>
                                      </p:cBhvr>
                                    </p:animEffect>
                                  </p:childTnLst>
                                </p:cTn>
                              </p:par>
                              <p:par>
                                <p:cTn id="21" presetID="12" presetClass="entr" presetSubtype="8" fill="hold" grpId="0" nodeType="withEffect">
                                  <p:stCondLst>
                                    <p:cond delay="0"/>
                                  </p:stCondLst>
                                  <p:childTnLst>
                                    <p:set>
                                      <p:cBhvr>
                                        <p:cTn id="22" dur="1" fill="hold">
                                          <p:stCondLst>
                                            <p:cond delay="0"/>
                                          </p:stCondLst>
                                        </p:cTn>
                                        <p:tgtEl>
                                          <p:spTgt spid="4">
                                            <p:graphicEl>
                                              <a:dgm id="{603952DC-651A-4E68-BACA-0DE675DA740D}"/>
                                            </p:graphicEl>
                                          </p:spTgt>
                                        </p:tgtEl>
                                        <p:attrNameLst>
                                          <p:attrName>style.visibility</p:attrName>
                                        </p:attrNameLst>
                                      </p:cBhvr>
                                      <p:to>
                                        <p:strVal val="visible"/>
                                      </p:to>
                                    </p:set>
                                    <p:animEffect transition="in" filter="slide(fromLeft)">
                                      <p:cBhvr>
                                        <p:cTn id="23" dur="500"/>
                                        <p:tgtEl>
                                          <p:spTgt spid="4">
                                            <p:graphicEl>
                                              <a:dgm id="{603952DC-651A-4E68-BACA-0DE675DA740D}"/>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8" fill="hold" grpId="0" nodeType="clickEffect">
                                  <p:stCondLst>
                                    <p:cond delay="0"/>
                                  </p:stCondLst>
                                  <p:childTnLst>
                                    <p:set>
                                      <p:cBhvr>
                                        <p:cTn id="27" dur="1" fill="hold">
                                          <p:stCondLst>
                                            <p:cond delay="0"/>
                                          </p:stCondLst>
                                        </p:cTn>
                                        <p:tgtEl>
                                          <p:spTgt spid="4">
                                            <p:graphicEl>
                                              <a:dgm id="{535D6350-1B97-453B-AF0B-DA08FF748399}"/>
                                            </p:graphicEl>
                                          </p:spTgt>
                                        </p:tgtEl>
                                        <p:attrNameLst>
                                          <p:attrName>style.visibility</p:attrName>
                                        </p:attrNameLst>
                                      </p:cBhvr>
                                      <p:to>
                                        <p:strVal val="visible"/>
                                      </p:to>
                                    </p:set>
                                    <p:animEffect transition="in" filter="slide(fromLeft)">
                                      <p:cBhvr>
                                        <p:cTn id="28" dur="500"/>
                                        <p:tgtEl>
                                          <p:spTgt spid="4">
                                            <p:graphicEl>
                                              <a:dgm id="{535D6350-1B97-453B-AF0B-DA08FF748399}"/>
                                            </p:graphicEl>
                                          </p:spTgt>
                                        </p:tgtEl>
                                      </p:cBhvr>
                                    </p:animEffect>
                                  </p:childTnLst>
                                </p:cTn>
                              </p:par>
                              <p:par>
                                <p:cTn id="29" presetID="12" presetClass="entr" presetSubtype="8" fill="hold" grpId="0" nodeType="withEffect">
                                  <p:stCondLst>
                                    <p:cond delay="0"/>
                                  </p:stCondLst>
                                  <p:childTnLst>
                                    <p:set>
                                      <p:cBhvr>
                                        <p:cTn id="30" dur="1" fill="hold">
                                          <p:stCondLst>
                                            <p:cond delay="0"/>
                                          </p:stCondLst>
                                        </p:cTn>
                                        <p:tgtEl>
                                          <p:spTgt spid="4">
                                            <p:graphicEl>
                                              <a:dgm id="{FD273AAD-6B80-4A17-BD05-5AC6FB87E760}"/>
                                            </p:graphicEl>
                                          </p:spTgt>
                                        </p:tgtEl>
                                        <p:attrNameLst>
                                          <p:attrName>style.visibility</p:attrName>
                                        </p:attrNameLst>
                                      </p:cBhvr>
                                      <p:to>
                                        <p:strVal val="visible"/>
                                      </p:to>
                                    </p:set>
                                    <p:animEffect transition="in" filter="slide(fromLeft)">
                                      <p:cBhvr>
                                        <p:cTn id="31" dur="500"/>
                                        <p:tgtEl>
                                          <p:spTgt spid="4">
                                            <p:graphicEl>
                                              <a:dgm id="{FD273AAD-6B80-4A17-BD05-5AC6FB87E760}"/>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2" presetClass="entr" presetSubtype="8" fill="hold" grpId="0" nodeType="clickEffect">
                                  <p:stCondLst>
                                    <p:cond delay="0"/>
                                  </p:stCondLst>
                                  <p:childTnLst>
                                    <p:set>
                                      <p:cBhvr>
                                        <p:cTn id="35" dur="1" fill="hold">
                                          <p:stCondLst>
                                            <p:cond delay="0"/>
                                          </p:stCondLst>
                                        </p:cTn>
                                        <p:tgtEl>
                                          <p:spTgt spid="4">
                                            <p:graphicEl>
                                              <a:dgm id="{F6A4B691-2626-4809-9662-BE9AAA259BF4}"/>
                                            </p:graphicEl>
                                          </p:spTgt>
                                        </p:tgtEl>
                                        <p:attrNameLst>
                                          <p:attrName>style.visibility</p:attrName>
                                        </p:attrNameLst>
                                      </p:cBhvr>
                                      <p:to>
                                        <p:strVal val="visible"/>
                                      </p:to>
                                    </p:set>
                                    <p:animEffect transition="in" filter="slide(fromLeft)">
                                      <p:cBhvr>
                                        <p:cTn id="36" dur="500"/>
                                        <p:tgtEl>
                                          <p:spTgt spid="4">
                                            <p:graphicEl>
                                              <a:dgm id="{F6A4B691-2626-4809-9662-BE9AAA259BF4}"/>
                                            </p:graphicEl>
                                          </p:spTgt>
                                        </p:tgtEl>
                                      </p:cBhvr>
                                    </p:animEffect>
                                  </p:childTnLst>
                                </p:cTn>
                              </p:par>
                              <p:par>
                                <p:cTn id="37" presetID="12" presetClass="entr" presetSubtype="8" fill="hold" grpId="0" nodeType="withEffect">
                                  <p:stCondLst>
                                    <p:cond delay="0"/>
                                  </p:stCondLst>
                                  <p:childTnLst>
                                    <p:set>
                                      <p:cBhvr>
                                        <p:cTn id="38" dur="1" fill="hold">
                                          <p:stCondLst>
                                            <p:cond delay="0"/>
                                          </p:stCondLst>
                                        </p:cTn>
                                        <p:tgtEl>
                                          <p:spTgt spid="4">
                                            <p:graphicEl>
                                              <a:dgm id="{C7929E58-F956-4523-AB3A-ED6021EF5FF4}"/>
                                            </p:graphicEl>
                                          </p:spTgt>
                                        </p:tgtEl>
                                        <p:attrNameLst>
                                          <p:attrName>style.visibility</p:attrName>
                                        </p:attrNameLst>
                                      </p:cBhvr>
                                      <p:to>
                                        <p:strVal val="visible"/>
                                      </p:to>
                                    </p:set>
                                    <p:animEffect transition="in" filter="slide(fromLeft)">
                                      <p:cBhvr>
                                        <p:cTn id="39" dur="500"/>
                                        <p:tgtEl>
                                          <p:spTgt spid="4">
                                            <p:graphicEl>
                                              <a:dgm id="{C7929E58-F956-4523-AB3A-ED6021EF5FF4}"/>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Directors</a:t>
            </a:r>
            <a:endParaRPr lang="en-US" dirty="0"/>
          </a:p>
        </p:txBody>
      </p:sp>
      <p:sp>
        <p:nvSpPr>
          <p:cNvPr id="3" name="Content Placeholder 2"/>
          <p:cNvSpPr>
            <a:spLocks noGrp="1"/>
          </p:cNvSpPr>
          <p:nvPr>
            <p:ph idx="1"/>
          </p:nvPr>
        </p:nvSpPr>
        <p:spPr/>
        <p:txBody>
          <a:bodyPr/>
          <a:lstStyle/>
          <a:p>
            <a:pPr>
              <a:buNone/>
            </a:pPr>
            <a:r>
              <a:rPr lang="en-US" dirty="0" smtClean="0"/>
              <a:t>Only individuals can be directors</a:t>
            </a:r>
          </a:p>
          <a:p>
            <a:pPr>
              <a:buNone/>
            </a:pPr>
            <a:r>
              <a:rPr lang="en-US" dirty="0" smtClean="0"/>
              <a:t>Max – 15; with special resolution more than 15</a:t>
            </a:r>
          </a:p>
          <a:p>
            <a:pPr>
              <a:buNone/>
            </a:pPr>
            <a:r>
              <a:rPr lang="en-US" b="1" dirty="0" smtClean="0"/>
              <a:t>A woman director is mandatory</a:t>
            </a:r>
          </a:p>
          <a:p>
            <a:pPr>
              <a:buNone/>
            </a:pPr>
            <a:r>
              <a:rPr lang="en-US" dirty="0" smtClean="0"/>
              <a:t>Filing of consent by the director only allows him/her to act as a director, else cannot</a:t>
            </a:r>
          </a:p>
          <a:p>
            <a:pPr>
              <a:buNone/>
            </a:pPr>
            <a:endParaRPr lang="en-US" dirty="0" smtClean="0"/>
          </a:p>
          <a:p>
            <a:pPr>
              <a:buNone/>
            </a:pPr>
            <a:r>
              <a:rPr lang="en-US" dirty="0" smtClean="0"/>
              <a:t>Cannot hold office as a director </a:t>
            </a:r>
            <a:r>
              <a:rPr lang="en-US" dirty="0" smtClean="0">
                <a:solidFill>
                  <a:srgbClr val="FF0000"/>
                </a:solidFill>
              </a:rPr>
              <a:t>(directorship)</a:t>
            </a:r>
            <a:r>
              <a:rPr lang="en-US" dirty="0" smtClean="0"/>
              <a:t> in more than 20 companies at the same time </a:t>
            </a:r>
            <a:endParaRPr lang="en-US"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Roles of director</a:t>
            </a:r>
            <a:endParaRPr lang="en-US" dirty="0"/>
          </a:p>
        </p:txBody>
      </p:sp>
      <p:sp>
        <p:nvSpPr>
          <p:cNvPr id="3" name="Content Placeholder 2"/>
          <p:cNvSpPr>
            <a:spLocks noGrp="1"/>
          </p:cNvSpPr>
          <p:nvPr>
            <p:ph idx="1"/>
          </p:nvPr>
        </p:nvSpPr>
        <p:spPr>
          <a:xfrm>
            <a:off x="457200" y="2971800"/>
            <a:ext cx="8229600" cy="3154363"/>
          </a:xfrm>
        </p:spPr>
        <p:txBody>
          <a:bodyPr/>
          <a:lstStyle/>
          <a:p>
            <a:pPr marL="514350" indent="-514350">
              <a:buAutoNum type="arabicPeriod"/>
            </a:pPr>
            <a:r>
              <a:rPr lang="en-US" dirty="0" smtClean="0"/>
              <a:t>Managing Director</a:t>
            </a:r>
          </a:p>
          <a:p>
            <a:pPr marL="514350" indent="-514350">
              <a:buAutoNum type="arabicPeriod"/>
            </a:pPr>
            <a:r>
              <a:rPr lang="en-US" dirty="0" smtClean="0"/>
              <a:t>Key Managerial Personnel</a:t>
            </a:r>
          </a:p>
          <a:p>
            <a:pPr marL="514350" indent="-514350">
              <a:buAutoNum type="arabicPeriod"/>
            </a:pPr>
            <a:r>
              <a:rPr lang="en-US" dirty="0" smtClean="0"/>
              <a:t>Whole time Director</a:t>
            </a:r>
          </a:p>
          <a:p>
            <a:pPr marL="514350" indent="-514350">
              <a:buAutoNum type="arabicPeriod"/>
            </a:pPr>
            <a:r>
              <a:rPr lang="en-US" dirty="0" smtClean="0"/>
              <a:t>Officer who is in Default</a:t>
            </a:r>
            <a:endParaRPr lang="en-US"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MD</a:t>
            </a:r>
            <a:endParaRPr lang="en-US" dirty="0"/>
          </a:p>
        </p:txBody>
      </p:sp>
      <p:sp>
        <p:nvSpPr>
          <p:cNvPr id="3" name="Content Placeholder 2"/>
          <p:cNvSpPr>
            <a:spLocks noGrp="1"/>
          </p:cNvSpPr>
          <p:nvPr>
            <p:ph idx="1"/>
          </p:nvPr>
        </p:nvSpPr>
        <p:spPr>
          <a:xfrm>
            <a:off x="457200" y="1600200"/>
            <a:ext cx="8229600" cy="4876800"/>
          </a:xfrm>
        </p:spPr>
        <p:txBody>
          <a:bodyPr>
            <a:normAutofit/>
          </a:bodyPr>
          <a:lstStyle/>
          <a:p>
            <a:pPr>
              <a:buNone/>
            </a:pPr>
            <a:r>
              <a:rPr lang="en-US" dirty="0" smtClean="0"/>
              <a:t>By –</a:t>
            </a:r>
          </a:p>
          <a:p>
            <a:pPr>
              <a:buNone/>
            </a:pPr>
            <a:r>
              <a:rPr lang="en-US" dirty="0" smtClean="0"/>
              <a:t>Articles – Agreements -- Shareholdings</a:t>
            </a:r>
          </a:p>
          <a:p>
            <a:pPr>
              <a:buNone/>
            </a:pPr>
            <a:endParaRPr lang="en-US" dirty="0" smtClean="0"/>
          </a:p>
          <a:p>
            <a:pPr>
              <a:buNone/>
            </a:pPr>
            <a:r>
              <a:rPr lang="en-US" dirty="0" smtClean="0"/>
              <a:t>He is – </a:t>
            </a:r>
          </a:p>
          <a:p>
            <a:pPr>
              <a:buNone/>
            </a:pPr>
            <a:r>
              <a:rPr lang="en-US" dirty="0" smtClean="0"/>
              <a:t>Entrusted with substantial powers of government</a:t>
            </a: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2" descr="C:\Users\VIT-Laptop\Desktop\nepal\20150624_201008.jpg"/>
          <p:cNvPicPr>
            <a:picLocks noChangeAspect="1" noChangeArrowheads="1"/>
          </p:cNvPicPr>
          <p:nvPr/>
        </p:nvPicPr>
        <p:blipFill>
          <a:blip r:embed="rId2" cstate="print"/>
          <a:srcRect/>
          <a:stretch>
            <a:fillRect/>
          </a:stretch>
        </p:blipFill>
        <p:spPr bwMode="auto">
          <a:xfrm>
            <a:off x="76200" y="228600"/>
            <a:ext cx="8991600" cy="6400800"/>
          </a:xfrm>
          <a:prstGeom prst="rect">
            <a:avLst/>
          </a:prstGeom>
          <a:noFill/>
        </p:spPr>
      </p:pic>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Manager </a:t>
            </a:r>
            <a:endParaRPr lang="en-US" dirty="0"/>
          </a:p>
        </p:txBody>
      </p:sp>
      <p:sp>
        <p:nvSpPr>
          <p:cNvPr id="3" name="Content Placeholder 2"/>
          <p:cNvSpPr>
            <a:spLocks noGrp="1"/>
          </p:cNvSpPr>
          <p:nvPr>
            <p:ph idx="1"/>
          </p:nvPr>
        </p:nvSpPr>
        <p:spPr/>
        <p:txBody>
          <a:bodyPr>
            <a:normAutofit lnSpcReduction="10000"/>
          </a:bodyPr>
          <a:lstStyle/>
          <a:p>
            <a:pPr>
              <a:buNone/>
            </a:pPr>
            <a:r>
              <a:rPr lang="en-US" dirty="0" smtClean="0"/>
              <a:t>He includes the director</a:t>
            </a:r>
          </a:p>
          <a:p>
            <a:pPr>
              <a:buNone/>
            </a:pPr>
            <a:endParaRPr lang="en-US" dirty="0" smtClean="0"/>
          </a:p>
          <a:p>
            <a:pPr algn="ctr">
              <a:buNone/>
            </a:pPr>
            <a:endParaRPr lang="en-US" sz="4000" dirty="0" smtClean="0"/>
          </a:p>
          <a:p>
            <a:pPr algn="ctr">
              <a:buNone/>
            </a:pPr>
            <a:endParaRPr lang="en-US" sz="4000" dirty="0" smtClean="0"/>
          </a:p>
          <a:p>
            <a:pPr algn="ctr">
              <a:buNone/>
            </a:pPr>
            <a:r>
              <a:rPr lang="en-US" sz="4000" dirty="0" smtClean="0"/>
              <a:t>Key Managerial Personnel</a:t>
            </a:r>
          </a:p>
          <a:p>
            <a:pPr algn="ctr">
              <a:buNone/>
            </a:pPr>
            <a:endParaRPr lang="en-US" sz="4000" dirty="0" smtClean="0"/>
          </a:p>
          <a:p>
            <a:pPr>
              <a:buNone/>
            </a:pPr>
            <a:r>
              <a:rPr lang="en-US" dirty="0" smtClean="0"/>
              <a:t>CEO/MD/CS/CFO/Other officer as prescribed</a:t>
            </a:r>
          </a:p>
          <a:p>
            <a:pPr>
              <a:buNone/>
            </a:pPr>
            <a:endParaRPr 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Others</a:t>
            </a:r>
            <a:endParaRPr lang="en-US" dirty="0"/>
          </a:p>
        </p:txBody>
      </p:sp>
      <p:sp>
        <p:nvSpPr>
          <p:cNvPr id="3" name="Content Placeholder 2"/>
          <p:cNvSpPr>
            <a:spLocks noGrp="1"/>
          </p:cNvSpPr>
          <p:nvPr>
            <p:ph idx="1"/>
          </p:nvPr>
        </p:nvSpPr>
        <p:spPr>
          <a:xfrm>
            <a:off x="457200" y="1447800"/>
            <a:ext cx="8229600" cy="5257800"/>
          </a:xfrm>
        </p:spPr>
        <p:txBody>
          <a:bodyPr>
            <a:normAutofit fontScale="70000" lnSpcReduction="20000"/>
          </a:bodyPr>
          <a:lstStyle/>
          <a:p>
            <a:pPr lvl="0">
              <a:buFont typeface="Wingdings" pitchFamily="2" charset="2"/>
              <a:buChar char="ü"/>
            </a:pPr>
            <a:r>
              <a:rPr lang="en-US" dirty="0" smtClean="0">
                <a:latin typeface="Arial" pitchFamily="34" charset="0"/>
                <a:cs typeface="Arial" pitchFamily="34" charset="0"/>
              </a:rPr>
              <a:t>Public and private companies </a:t>
            </a:r>
            <a:r>
              <a:rPr lang="en-US" b="1" dirty="0" smtClean="0">
                <a:latin typeface="Arial" pitchFamily="34" charset="0"/>
                <a:cs typeface="Arial" pitchFamily="34" charset="0"/>
              </a:rPr>
              <a:t>cannot give any loan </a:t>
            </a:r>
            <a:r>
              <a:rPr lang="en-US" dirty="0" smtClean="0">
                <a:latin typeface="Arial" pitchFamily="34" charset="0"/>
                <a:cs typeface="Arial" pitchFamily="34" charset="0"/>
              </a:rPr>
              <a:t>or provide any security or guarantee in connection with a loan to a Director or any interested person, except by way of passing a special resolution</a:t>
            </a:r>
          </a:p>
          <a:p>
            <a:pPr lvl="0">
              <a:buNone/>
            </a:pPr>
            <a:endParaRPr lang="en-US" dirty="0" smtClean="0">
              <a:latin typeface="Arial" pitchFamily="34" charset="0"/>
              <a:cs typeface="Arial" pitchFamily="34" charset="0"/>
            </a:endParaRPr>
          </a:p>
          <a:p>
            <a:pPr>
              <a:buFont typeface="Wingdings" pitchFamily="2" charset="2"/>
              <a:buChar char="ü"/>
            </a:pPr>
            <a:r>
              <a:rPr lang="en-US" dirty="0" smtClean="0">
                <a:latin typeface="Arial" pitchFamily="34" charset="0"/>
                <a:cs typeface="Arial" pitchFamily="34" charset="0"/>
              </a:rPr>
              <a:t>Voting  in electronic mode allowed </a:t>
            </a:r>
          </a:p>
          <a:p>
            <a:pPr>
              <a:buNone/>
            </a:pPr>
            <a:endParaRPr lang="en-US" dirty="0" smtClean="0">
              <a:latin typeface="Arial" pitchFamily="34" charset="0"/>
              <a:cs typeface="Arial" pitchFamily="34" charset="0"/>
            </a:endParaRPr>
          </a:p>
          <a:p>
            <a:pPr lvl="0">
              <a:buFont typeface="Wingdings" pitchFamily="2" charset="2"/>
              <a:buChar char="ü"/>
            </a:pPr>
            <a:r>
              <a:rPr lang="en-US" dirty="0" smtClean="0">
                <a:latin typeface="Arial" pitchFamily="34" charset="0"/>
                <a:cs typeface="Arial" pitchFamily="34" charset="0"/>
              </a:rPr>
              <a:t>Person who fails to get appointed as a director in a general meeting cannot be appointed as an Additional Director</a:t>
            </a:r>
            <a:endParaRPr lang="en-GB" dirty="0" smtClean="0">
              <a:latin typeface="Arial" pitchFamily="34" charset="0"/>
              <a:cs typeface="Arial" pitchFamily="34" charset="0"/>
            </a:endParaRPr>
          </a:p>
          <a:p>
            <a:pPr>
              <a:buNone/>
            </a:pPr>
            <a:endParaRPr lang="en-GB" dirty="0" smtClean="0">
              <a:latin typeface="Arial" pitchFamily="34" charset="0"/>
              <a:cs typeface="Arial" pitchFamily="34" charset="0"/>
            </a:endParaRPr>
          </a:p>
          <a:p>
            <a:pPr lvl="0">
              <a:buFont typeface="Wingdings" pitchFamily="2" charset="2"/>
              <a:buChar char="ü"/>
            </a:pPr>
            <a:r>
              <a:rPr lang="en-US" dirty="0" smtClean="0">
                <a:latin typeface="Arial" pitchFamily="34" charset="0"/>
                <a:cs typeface="Arial" pitchFamily="34" charset="0"/>
              </a:rPr>
              <a:t>Alternate director can only be appointed in case director leaves India for period of not less than 3 months</a:t>
            </a:r>
            <a:endParaRPr lang="en-GB" dirty="0" smtClean="0">
              <a:latin typeface="Arial" pitchFamily="34" charset="0"/>
              <a:cs typeface="Arial" pitchFamily="34" charset="0"/>
            </a:endParaRPr>
          </a:p>
          <a:p>
            <a:pPr>
              <a:buNone/>
            </a:pPr>
            <a:endParaRPr lang="en-GB" dirty="0" smtClean="0">
              <a:latin typeface="Arial" pitchFamily="34" charset="0"/>
              <a:cs typeface="Arial" pitchFamily="34" charset="0"/>
            </a:endParaRPr>
          </a:p>
          <a:p>
            <a:pPr lvl="0">
              <a:buFont typeface="Wingdings" pitchFamily="2" charset="2"/>
              <a:buChar char="ü"/>
            </a:pPr>
            <a:r>
              <a:rPr lang="en-US" dirty="0" smtClean="0">
                <a:latin typeface="Arial" pitchFamily="34" charset="0"/>
                <a:cs typeface="Arial" pitchFamily="34" charset="0"/>
              </a:rPr>
              <a:t>Amount to be deposited along with notice of nomination of any person to the office of director has been increased from Rs 500 to Rs 100000 or such higher amount as may be prescribed</a:t>
            </a:r>
            <a:endParaRPr lang="en-GB" dirty="0" smtClean="0">
              <a:latin typeface="Arial" pitchFamily="34" charset="0"/>
              <a:cs typeface="Arial" pitchFamily="34" charset="0"/>
            </a:endParaRPr>
          </a:p>
          <a:p>
            <a:pPr>
              <a:buNone/>
            </a:pPr>
            <a:endParaRPr lang="en-GB" dirty="0" smtClean="0">
              <a:latin typeface="Arial" pitchFamily="34" charset="0"/>
              <a:cs typeface="Arial" pitchFamily="34" charset="0"/>
            </a:endParaRPr>
          </a:p>
          <a:p>
            <a:pPr lvl="0">
              <a:buNone/>
            </a:pPr>
            <a:endParaRPr lang="en-GB" dirty="0" smtClean="0"/>
          </a:p>
          <a:p>
            <a:pPr>
              <a:buNone/>
            </a:pPr>
            <a:endParaRPr lang="en-US" dirty="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Appointment of Directors</a:t>
            </a:r>
            <a:endParaRPr lang="en-US" dirty="0"/>
          </a:p>
        </p:txBody>
      </p:sp>
      <p:sp>
        <p:nvSpPr>
          <p:cNvPr id="3" name="Content Placeholder 2"/>
          <p:cNvSpPr>
            <a:spLocks noGrp="1"/>
          </p:cNvSpPr>
          <p:nvPr>
            <p:ph idx="1"/>
          </p:nvPr>
        </p:nvSpPr>
        <p:spPr>
          <a:xfrm>
            <a:off x="457200" y="2027237"/>
            <a:ext cx="8229600" cy="4525963"/>
          </a:xfrm>
        </p:spPr>
        <p:txBody>
          <a:bodyPr>
            <a:normAutofit fontScale="62500" lnSpcReduction="20000"/>
          </a:bodyPr>
          <a:lstStyle/>
          <a:p>
            <a:pPr lvl="0">
              <a:buNone/>
            </a:pPr>
            <a:r>
              <a:rPr lang="en-US" dirty="0" smtClean="0">
                <a:latin typeface="Arial" pitchFamily="34" charset="0"/>
                <a:cs typeface="Arial" pitchFamily="34" charset="0"/>
              </a:rPr>
              <a:t>Appointment of Managing Director, Whole Time Director or Manager to be approved by special resolution in a General Meeting</a:t>
            </a:r>
            <a:endParaRPr lang="en-GB" dirty="0" smtClean="0">
              <a:latin typeface="Arial" pitchFamily="34" charset="0"/>
              <a:cs typeface="Arial" pitchFamily="34" charset="0"/>
            </a:endParaRPr>
          </a:p>
          <a:p>
            <a:pPr>
              <a:buNone/>
            </a:pPr>
            <a:endParaRPr lang="en-US" dirty="0" smtClean="0"/>
          </a:p>
          <a:p>
            <a:pPr lvl="0">
              <a:buNone/>
            </a:pPr>
            <a:r>
              <a:rPr lang="en-US" dirty="0" smtClean="0">
                <a:latin typeface="Arial" pitchFamily="34" charset="0"/>
                <a:cs typeface="Arial" pitchFamily="34" charset="0"/>
              </a:rPr>
              <a:t>Appointment to be Voted individually</a:t>
            </a:r>
            <a:endParaRPr lang="en-US" dirty="0" smtClean="0"/>
          </a:p>
          <a:p>
            <a:pPr>
              <a:buNone/>
            </a:pPr>
            <a:endParaRPr lang="en-US" dirty="0" smtClean="0"/>
          </a:p>
          <a:p>
            <a:pPr lvl="0">
              <a:buNone/>
            </a:pPr>
            <a:r>
              <a:rPr lang="en-US" dirty="0" smtClean="0">
                <a:latin typeface="Arial" pitchFamily="34" charset="0"/>
                <a:cs typeface="Arial" pitchFamily="34" charset="0"/>
              </a:rPr>
              <a:t>Consent for appointment to be filed by directors of private company to the ROC</a:t>
            </a:r>
            <a:endParaRPr lang="en-GB" dirty="0" smtClean="0">
              <a:latin typeface="Arial" pitchFamily="34" charset="0"/>
              <a:cs typeface="Arial" pitchFamily="34" charset="0"/>
            </a:endParaRPr>
          </a:p>
          <a:p>
            <a:pPr>
              <a:buNone/>
            </a:pPr>
            <a:endParaRPr lang="en-US" dirty="0" smtClean="0"/>
          </a:p>
          <a:p>
            <a:pPr lvl="0">
              <a:buNone/>
            </a:pPr>
            <a:r>
              <a:rPr lang="en-US" dirty="0" smtClean="0">
                <a:latin typeface="Arial" pitchFamily="34" charset="0"/>
                <a:cs typeface="Arial" pitchFamily="34" charset="0"/>
              </a:rPr>
              <a:t>When appointment not in accordance, approval of Central Government also required</a:t>
            </a:r>
            <a:endParaRPr lang="en-US" dirty="0" smtClean="0"/>
          </a:p>
          <a:p>
            <a:pPr>
              <a:buNone/>
            </a:pPr>
            <a:endParaRPr lang="en-US" dirty="0" smtClean="0"/>
          </a:p>
          <a:p>
            <a:pPr>
              <a:buNone/>
            </a:pPr>
            <a:endParaRPr lang="en-US" dirty="0" smtClean="0"/>
          </a:p>
          <a:p>
            <a:pPr lvl="0">
              <a:buNone/>
            </a:pPr>
            <a:r>
              <a:rPr lang="en-US" dirty="0" smtClean="0">
                <a:latin typeface="Arial" pitchFamily="34" charset="0"/>
                <a:cs typeface="Arial" pitchFamily="34" charset="0"/>
              </a:rPr>
              <a:t>Independent directors not to be included in the total number  of directors while calculating retiring directors i.e. 2/3</a:t>
            </a:r>
            <a:r>
              <a:rPr lang="en-US" baseline="30000" dirty="0" smtClean="0">
                <a:latin typeface="Arial" pitchFamily="34" charset="0"/>
                <a:cs typeface="Arial" pitchFamily="34" charset="0"/>
              </a:rPr>
              <a:t>rd</a:t>
            </a:r>
            <a:r>
              <a:rPr lang="en-US" dirty="0" smtClean="0">
                <a:latin typeface="Arial" pitchFamily="34" charset="0"/>
                <a:cs typeface="Arial" pitchFamily="34" charset="0"/>
              </a:rPr>
              <a:t> of the total number of directors</a:t>
            </a:r>
            <a:endParaRPr lang="en-GB" dirty="0" smtClean="0">
              <a:latin typeface="Arial" pitchFamily="34" charset="0"/>
              <a:cs typeface="Arial" pitchFamily="34" charset="0"/>
            </a:endParaRPr>
          </a:p>
          <a:p>
            <a:pPr>
              <a:buNone/>
            </a:pPr>
            <a:endParaRPr lang="en-US" dirty="0"/>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248400"/>
          </a:xfrm>
        </p:spPr>
        <p:txBody>
          <a:bodyPr>
            <a:normAutofit fontScale="85000" lnSpcReduction="10000"/>
          </a:bodyPr>
          <a:lstStyle/>
          <a:p>
            <a:pPr lvl="0">
              <a:buNone/>
            </a:pPr>
            <a:r>
              <a:rPr lang="en-US" dirty="0" smtClean="0">
                <a:latin typeface="Arial" pitchFamily="34" charset="0"/>
                <a:cs typeface="Arial" pitchFamily="34" charset="0"/>
              </a:rPr>
              <a:t>	Until the director duly appointed as per provisions in the OPC, individual being member shall be deemed to be its first director</a:t>
            </a:r>
          </a:p>
          <a:p>
            <a:pPr>
              <a:buNone/>
            </a:pPr>
            <a:endParaRPr lang="en-US" dirty="0" smtClean="0"/>
          </a:p>
          <a:p>
            <a:pPr lvl="0">
              <a:buNone/>
            </a:pPr>
            <a:r>
              <a:rPr lang="en-US" dirty="0" smtClean="0">
                <a:latin typeface="Arial" pitchFamily="34" charset="0"/>
                <a:cs typeface="Arial" pitchFamily="34" charset="0"/>
              </a:rPr>
              <a:t>	Whole Time Director shall not be appointed for more than 5 years</a:t>
            </a:r>
            <a:endParaRPr lang="en-GB" dirty="0" smtClean="0">
              <a:latin typeface="Arial" pitchFamily="34" charset="0"/>
              <a:cs typeface="Arial" pitchFamily="34" charset="0"/>
            </a:endParaRPr>
          </a:p>
          <a:p>
            <a:pPr>
              <a:buNone/>
            </a:pPr>
            <a:endParaRPr lang="en-US" dirty="0" smtClean="0"/>
          </a:p>
          <a:p>
            <a:pPr lvl="0">
              <a:buNone/>
            </a:pPr>
            <a:r>
              <a:rPr lang="en-US" dirty="0" smtClean="0">
                <a:latin typeface="Arial" pitchFamily="34" charset="0"/>
                <a:cs typeface="Arial" pitchFamily="34" charset="0"/>
              </a:rPr>
              <a:t>	Provisions to apply to Private Companies as well</a:t>
            </a:r>
            <a:endParaRPr lang="en-GB" dirty="0" smtClean="0">
              <a:latin typeface="Arial" pitchFamily="34" charset="0"/>
              <a:cs typeface="Arial" pitchFamily="34" charset="0"/>
            </a:endParaRPr>
          </a:p>
          <a:p>
            <a:pPr>
              <a:buNone/>
            </a:pPr>
            <a:endParaRPr lang="en-US" dirty="0" smtClean="0"/>
          </a:p>
          <a:p>
            <a:pPr lvl="0">
              <a:buNone/>
            </a:pPr>
            <a:r>
              <a:rPr lang="en-US" dirty="0" smtClean="0">
                <a:latin typeface="Arial" pitchFamily="34" charset="0"/>
                <a:cs typeface="Arial" pitchFamily="34" charset="0"/>
              </a:rPr>
              <a:t>	In case of default the Company, such individual or director to be punishable with imprisonment </a:t>
            </a:r>
            <a:r>
              <a:rPr lang="en-US" dirty="0" err="1" smtClean="0">
                <a:latin typeface="Arial" pitchFamily="34" charset="0"/>
                <a:cs typeface="Arial" pitchFamily="34" charset="0"/>
              </a:rPr>
              <a:t>upto</a:t>
            </a:r>
            <a:r>
              <a:rPr lang="en-US" dirty="0" smtClean="0">
                <a:latin typeface="Arial" pitchFamily="34" charset="0"/>
                <a:cs typeface="Arial" pitchFamily="34" charset="0"/>
              </a:rPr>
              <a:t> 6 months or with fine which shall not be less than fifty thousand rupees but which may extend to five hundred rupees for every day after the first during which the default continues</a:t>
            </a:r>
            <a:endParaRPr lang="en-US" dirty="0" smtClean="0"/>
          </a:p>
          <a:p>
            <a:pPr>
              <a:buNone/>
            </a:pPr>
            <a:endParaRPr lang="en-US"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Disqualification and removal</a:t>
            </a:r>
            <a:endParaRPr lang="en-US" dirty="0"/>
          </a:p>
        </p:txBody>
      </p:sp>
      <p:sp>
        <p:nvSpPr>
          <p:cNvPr id="3" name="Content Placeholder 2"/>
          <p:cNvSpPr>
            <a:spLocks noGrp="1"/>
          </p:cNvSpPr>
          <p:nvPr>
            <p:ph idx="1"/>
          </p:nvPr>
        </p:nvSpPr>
        <p:spPr/>
        <p:txBody>
          <a:bodyPr>
            <a:normAutofit fontScale="92500" lnSpcReduction="20000"/>
          </a:bodyPr>
          <a:lstStyle/>
          <a:p>
            <a:pPr lvl="0">
              <a:buFont typeface="Wingdings" pitchFamily="2" charset="2"/>
              <a:buChar char="ü"/>
            </a:pPr>
            <a:r>
              <a:rPr lang="en-US" sz="2600" dirty="0" smtClean="0">
                <a:latin typeface="Arial" pitchFamily="34" charset="0"/>
                <a:cs typeface="Arial" pitchFamily="34" charset="0"/>
              </a:rPr>
              <a:t>Not having obtained Director identification Number</a:t>
            </a:r>
          </a:p>
          <a:p>
            <a:pPr lvl="0">
              <a:buFont typeface="Wingdings" pitchFamily="2" charset="2"/>
              <a:buChar char="ü"/>
            </a:pPr>
            <a:endParaRPr lang="en-US" sz="2600" dirty="0" smtClean="0">
              <a:latin typeface="Arial" pitchFamily="34" charset="0"/>
              <a:cs typeface="Arial" pitchFamily="34" charset="0"/>
            </a:endParaRPr>
          </a:p>
          <a:p>
            <a:pPr lvl="0">
              <a:buFont typeface="Wingdings" pitchFamily="2" charset="2"/>
              <a:buChar char="ü"/>
            </a:pPr>
            <a:r>
              <a:rPr lang="en-US" sz="2600" dirty="0" smtClean="0">
                <a:latin typeface="Arial" pitchFamily="34" charset="0"/>
                <a:cs typeface="Arial" pitchFamily="34" charset="0"/>
              </a:rPr>
              <a:t>When Director fails to attend all Board Meetings for consecutive period of 12 months. This even when the leave of absence has been granted</a:t>
            </a:r>
          </a:p>
          <a:p>
            <a:pPr lvl="0">
              <a:buFont typeface="Wingdings" pitchFamily="2" charset="2"/>
              <a:buChar char="ü"/>
            </a:pPr>
            <a:endParaRPr lang="en-US" sz="2600" dirty="0" smtClean="0">
              <a:latin typeface="Arial" pitchFamily="34" charset="0"/>
              <a:cs typeface="Arial" pitchFamily="34" charset="0"/>
            </a:endParaRPr>
          </a:p>
          <a:p>
            <a:pPr lvl="0">
              <a:buFont typeface="Wingdings" pitchFamily="2" charset="2"/>
              <a:buChar char="ü"/>
            </a:pPr>
            <a:r>
              <a:rPr lang="en-US" sz="2600" dirty="0" smtClean="0">
                <a:latin typeface="Arial" pitchFamily="34" charset="0"/>
                <a:cs typeface="Arial" pitchFamily="34" charset="0"/>
              </a:rPr>
              <a:t>When Director is disqualified by an order of court or Tribunal under any Act not only the Companies Act.</a:t>
            </a:r>
          </a:p>
          <a:p>
            <a:pPr lvl="0">
              <a:buFont typeface="Wingdings" pitchFamily="2" charset="2"/>
              <a:buChar char="ü"/>
            </a:pPr>
            <a:endParaRPr lang="en-US" sz="2600" dirty="0" smtClean="0">
              <a:latin typeface="Arial" pitchFamily="34" charset="0"/>
              <a:cs typeface="Arial" pitchFamily="34" charset="0"/>
            </a:endParaRPr>
          </a:p>
          <a:p>
            <a:pPr lvl="0">
              <a:buFont typeface="Wingdings" pitchFamily="2" charset="2"/>
              <a:buChar char="ü"/>
            </a:pPr>
            <a:r>
              <a:rPr lang="en-US" sz="2600" dirty="0" smtClean="0">
                <a:latin typeface="Arial" pitchFamily="34" charset="0"/>
                <a:cs typeface="Arial" pitchFamily="34" charset="0"/>
              </a:rPr>
              <a:t>When all directors have vacated the office:</a:t>
            </a:r>
            <a:endParaRPr lang="en-GB" sz="2600" dirty="0" smtClean="0">
              <a:latin typeface="Arial" pitchFamily="34" charset="0"/>
              <a:cs typeface="Arial" pitchFamily="34" charset="0"/>
            </a:endParaRPr>
          </a:p>
          <a:p>
            <a:pPr lvl="1" algn="just">
              <a:lnSpc>
                <a:spcPts val="2500"/>
              </a:lnSpc>
            </a:pPr>
            <a:r>
              <a:rPr lang="en-US" sz="1800" b="1" dirty="0" smtClean="0">
                <a:latin typeface="Arial" pitchFamily="34" charset="0"/>
                <a:cs typeface="Arial" pitchFamily="34" charset="0"/>
              </a:rPr>
              <a:t>the promoter shall appoint minimum number of members</a:t>
            </a:r>
            <a:endParaRPr lang="en-GB" sz="1800" dirty="0" smtClean="0">
              <a:latin typeface="Arial" pitchFamily="34" charset="0"/>
              <a:cs typeface="Arial" pitchFamily="34" charset="0"/>
            </a:endParaRPr>
          </a:p>
          <a:p>
            <a:pPr lvl="1" algn="just">
              <a:lnSpc>
                <a:spcPts val="2500"/>
              </a:lnSpc>
            </a:pPr>
            <a:r>
              <a:rPr lang="en-US" sz="1800" b="1" dirty="0" smtClean="0">
                <a:latin typeface="Arial" pitchFamily="34" charset="0"/>
                <a:cs typeface="Arial" pitchFamily="34" charset="0"/>
              </a:rPr>
              <a:t>Central Government may appoint Directors till company makes appointment in General Meeting</a:t>
            </a:r>
            <a:endParaRPr lang="en-GB" sz="1800" dirty="0" smtClean="0">
              <a:latin typeface="Arial" pitchFamily="34" charset="0"/>
              <a:cs typeface="Arial" pitchFamily="34" charset="0"/>
            </a:endParaRPr>
          </a:p>
          <a:p>
            <a:pPr lvl="0">
              <a:buFont typeface="Wingdings" pitchFamily="2" charset="2"/>
              <a:buChar char="ü"/>
            </a:pPr>
            <a:endParaRPr lang="en-US" dirty="0" smtClean="0"/>
          </a:p>
          <a:p>
            <a:pPr>
              <a:buNone/>
            </a:pPr>
            <a:endParaRPr lang="en-US" dirty="0"/>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6096000"/>
          </a:xfrm>
        </p:spPr>
        <p:txBody>
          <a:bodyPr>
            <a:normAutofit/>
          </a:bodyPr>
          <a:lstStyle/>
          <a:p>
            <a:pPr lvl="0" algn="just">
              <a:lnSpc>
                <a:spcPts val="2900"/>
              </a:lnSpc>
              <a:buNone/>
            </a:pPr>
            <a:r>
              <a:rPr lang="en-US" sz="2800" dirty="0" smtClean="0">
                <a:latin typeface="Arial" pitchFamily="34" charset="0"/>
                <a:cs typeface="Arial" pitchFamily="34" charset="0"/>
              </a:rPr>
              <a:t>Notice of Removal can be given only by the following:</a:t>
            </a:r>
            <a:endParaRPr lang="en-GB" sz="2800" dirty="0" smtClean="0">
              <a:latin typeface="Arial" pitchFamily="34" charset="0"/>
              <a:cs typeface="Arial" pitchFamily="34" charset="0"/>
            </a:endParaRPr>
          </a:p>
          <a:p>
            <a:pPr lvl="0" algn="just">
              <a:lnSpc>
                <a:spcPts val="2900"/>
              </a:lnSpc>
            </a:pPr>
            <a:r>
              <a:rPr lang="en-US" sz="2800" u="sng" dirty="0" smtClean="0">
                <a:latin typeface="Arial" pitchFamily="34" charset="0"/>
                <a:cs typeface="Arial" pitchFamily="34" charset="0"/>
              </a:rPr>
              <a:t>In Company Having Share Capital:</a:t>
            </a:r>
            <a:endParaRPr lang="en-GB" sz="2800" dirty="0" smtClean="0">
              <a:latin typeface="Arial" pitchFamily="34" charset="0"/>
              <a:cs typeface="Arial" pitchFamily="34" charset="0"/>
            </a:endParaRPr>
          </a:p>
          <a:p>
            <a:pPr lvl="1" algn="just">
              <a:lnSpc>
                <a:spcPts val="2900"/>
              </a:lnSpc>
            </a:pPr>
            <a:r>
              <a:rPr lang="en-US" dirty="0" smtClean="0">
                <a:latin typeface="Arial" pitchFamily="34" charset="0"/>
                <a:cs typeface="Arial" pitchFamily="34" charset="0"/>
              </a:rPr>
              <a:t>Member(s) having not less than </a:t>
            </a:r>
            <a:r>
              <a:rPr lang="en-US" b="1" dirty="0" smtClean="0">
                <a:latin typeface="Arial" pitchFamily="34" charset="0"/>
                <a:cs typeface="Arial" pitchFamily="34" charset="0"/>
              </a:rPr>
              <a:t>1/10</a:t>
            </a:r>
            <a:r>
              <a:rPr lang="en-US" b="1" baseline="30000" dirty="0" smtClean="0">
                <a:latin typeface="Arial" pitchFamily="34" charset="0"/>
                <a:cs typeface="Arial" pitchFamily="34" charset="0"/>
              </a:rPr>
              <a:t>th</a:t>
            </a:r>
            <a:r>
              <a:rPr lang="en-US" dirty="0" smtClean="0">
                <a:latin typeface="Arial" pitchFamily="34" charset="0"/>
                <a:cs typeface="Arial" pitchFamily="34" charset="0"/>
              </a:rPr>
              <a:t> of the total </a:t>
            </a:r>
            <a:r>
              <a:rPr lang="en-US" b="1" dirty="0" smtClean="0">
                <a:latin typeface="Arial" pitchFamily="34" charset="0"/>
                <a:cs typeface="Arial" pitchFamily="34" charset="0"/>
              </a:rPr>
              <a:t>voting power </a:t>
            </a:r>
            <a:r>
              <a:rPr lang="en-US" dirty="0" smtClean="0">
                <a:latin typeface="Arial" pitchFamily="34" charset="0"/>
                <a:cs typeface="Arial" pitchFamily="34" charset="0"/>
              </a:rPr>
              <a:t>or holding shares the aggregate value of which is not less than Rs. 5 lakh</a:t>
            </a:r>
            <a:endParaRPr lang="en-GB" dirty="0" smtClean="0">
              <a:latin typeface="Arial" pitchFamily="34" charset="0"/>
              <a:cs typeface="Arial" pitchFamily="34" charset="0"/>
            </a:endParaRPr>
          </a:p>
          <a:p>
            <a:pPr lvl="0" algn="just">
              <a:lnSpc>
                <a:spcPts val="2900"/>
              </a:lnSpc>
            </a:pPr>
            <a:r>
              <a:rPr lang="en-US" sz="2800" u="sng" dirty="0" smtClean="0">
                <a:latin typeface="Arial" pitchFamily="34" charset="0"/>
                <a:cs typeface="Arial" pitchFamily="34" charset="0"/>
              </a:rPr>
              <a:t>In any other Company:</a:t>
            </a:r>
            <a:endParaRPr lang="en-GB" sz="2800" dirty="0" smtClean="0">
              <a:latin typeface="Arial" pitchFamily="34" charset="0"/>
              <a:cs typeface="Arial" pitchFamily="34" charset="0"/>
            </a:endParaRPr>
          </a:p>
          <a:p>
            <a:pPr lvl="1" algn="just">
              <a:lnSpc>
                <a:spcPts val="2900"/>
              </a:lnSpc>
            </a:pPr>
            <a:r>
              <a:rPr lang="en-US" dirty="0" smtClean="0">
                <a:latin typeface="Arial" pitchFamily="34" charset="0"/>
                <a:cs typeface="Arial" pitchFamily="34" charset="0"/>
              </a:rPr>
              <a:t>Member(s) having not less than </a:t>
            </a:r>
            <a:r>
              <a:rPr lang="en-US" b="1" dirty="0" smtClean="0">
                <a:latin typeface="Arial" pitchFamily="34" charset="0"/>
                <a:cs typeface="Arial" pitchFamily="34" charset="0"/>
              </a:rPr>
              <a:t>1/10</a:t>
            </a:r>
            <a:r>
              <a:rPr lang="en-US" b="1" baseline="30000" dirty="0" smtClean="0">
                <a:latin typeface="Arial" pitchFamily="34" charset="0"/>
                <a:cs typeface="Arial" pitchFamily="34" charset="0"/>
              </a:rPr>
              <a:t>th</a:t>
            </a:r>
            <a:r>
              <a:rPr lang="en-US" b="1" dirty="0" smtClean="0">
                <a:latin typeface="Arial" pitchFamily="34" charset="0"/>
                <a:cs typeface="Arial" pitchFamily="34" charset="0"/>
              </a:rPr>
              <a:t> </a:t>
            </a:r>
            <a:r>
              <a:rPr lang="en-US" dirty="0" smtClean="0">
                <a:latin typeface="Arial" pitchFamily="34" charset="0"/>
                <a:cs typeface="Arial" pitchFamily="34" charset="0"/>
              </a:rPr>
              <a:t>of the total </a:t>
            </a:r>
            <a:r>
              <a:rPr lang="en-US" b="1" dirty="0" smtClean="0">
                <a:latin typeface="Arial" pitchFamily="34" charset="0"/>
                <a:cs typeface="Arial" pitchFamily="34" charset="0"/>
              </a:rPr>
              <a:t>voting power</a:t>
            </a:r>
            <a:endParaRPr lang="en-GB" b="1" dirty="0" smtClean="0">
              <a:latin typeface="Arial" pitchFamily="34" charset="0"/>
              <a:cs typeface="Arial" pitchFamily="34" charset="0"/>
            </a:endParaRPr>
          </a:p>
          <a:p>
            <a:pPr lvl="0" algn="just">
              <a:lnSpc>
                <a:spcPts val="2900"/>
              </a:lnSpc>
            </a:pPr>
            <a:r>
              <a:rPr lang="en-US" sz="2800" dirty="0" smtClean="0">
                <a:latin typeface="Arial" pitchFamily="34" charset="0"/>
                <a:cs typeface="Arial" pitchFamily="34" charset="0"/>
              </a:rPr>
              <a:t>In case of default, company and every director or employee who is responsible for such contravention to be punishable with fine which shall not be less than Rs. 50,000 but which may extend to Rs. 5 Lac</a:t>
            </a:r>
            <a:endParaRPr lang="en-GB" sz="2800" dirty="0" smtClean="0">
              <a:latin typeface="Arial" pitchFamily="34" charset="0"/>
              <a:cs typeface="Arial" pitchFamily="34" charset="0"/>
            </a:endParaRPr>
          </a:p>
          <a:p>
            <a:pPr>
              <a:buNone/>
            </a:pPr>
            <a:endParaRPr lang="en-US" sz="2800" dirty="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Meetings</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Meeting of the board</a:t>
            </a:r>
            <a:endParaRPr lang="en-US" dirty="0"/>
          </a:p>
        </p:txBody>
      </p:sp>
      <p:sp>
        <p:nvSpPr>
          <p:cNvPr id="3" name="Content Placeholder 2"/>
          <p:cNvSpPr>
            <a:spLocks noGrp="1"/>
          </p:cNvSpPr>
          <p:nvPr>
            <p:ph idx="1"/>
          </p:nvPr>
        </p:nvSpPr>
        <p:spPr/>
        <p:txBody>
          <a:bodyPr>
            <a:normAutofit fontScale="92500"/>
          </a:bodyPr>
          <a:lstStyle/>
          <a:p>
            <a:pPr marL="514350" indent="-514350">
              <a:buAutoNum type="arabicPeriod"/>
            </a:pPr>
            <a:r>
              <a:rPr lang="en-US" dirty="0" smtClean="0"/>
              <a:t>Every company shall hold first meeting of its BOD within 30 days of incorporation</a:t>
            </a:r>
          </a:p>
          <a:p>
            <a:pPr marL="514350" indent="-514350">
              <a:buAutoNum type="arabicPeriod"/>
            </a:pPr>
            <a:r>
              <a:rPr lang="en-US" dirty="0" smtClean="0">
                <a:solidFill>
                  <a:srgbClr val="FF0000"/>
                </a:solidFill>
              </a:rPr>
              <a:t>4 meetings </a:t>
            </a:r>
            <a:r>
              <a:rPr lang="en-US" dirty="0" smtClean="0"/>
              <a:t>of BOD should be held </a:t>
            </a:r>
            <a:r>
              <a:rPr lang="en-US" dirty="0" smtClean="0">
                <a:solidFill>
                  <a:srgbClr val="FF0000"/>
                </a:solidFill>
              </a:rPr>
              <a:t>every year </a:t>
            </a:r>
            <a:r>
              <a:rPr lang="en-US" dirty="0" smtClean="0"/>
              <a:t>in such a manner that not more than 120 days shall intervene between 2 consecutive board meet</a:t>
            </a:r>
          </a:p>
          <a:p>
            <a:pPr marL="514350" indent="-514350">
              <a:buAutoNum type="arabicPeriod"/>
            </a:pPr>
            <a:r>
              <a:rPr lang="en-US" dirty="0" smtClean="0"/>
              <a:t>The participation in a meet can be either in person or video conferencing</a:t>
            </a:r>
          </a:p>
          <a:p>
            <a:pPr marL="514350" indent="-514350">
              <a:buAutoNum type="arabicPeriod"/>
            </a:pPr>
            <a:r>
              <a:rPr lang="en-US" dirty="0" smtClean="0"/>
              <a:t>Not less than 7 working days notice to be given</a:t>
            </a:r>
          </a:p>
          <a:p>
            <a:pPr>
              <a:buNone/>
            </a:pPr>
            <a:endParaRPr lang="en-US" dirty="0"/>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About the Annual General Meeting</a:t>
            </a:r>
            <a:br>
              <a:rPr lang="en-US" dirty="0" smtClean="0"/>
            </a:br>
            <a:r>
              <a:rPr lang="en-US" dirty="0" smtClean="0"/>
              <a:t>AGM</a:t>
            </a:r>
            <a:endParaRPr lang="en-US" dirty="0"/>
          </a:p>
        </p:txBody>
      </p:sp>
      <p:sp>
        <p:nvSpPr>
          <p:cNvPr id="3" name="Content Placeholder 2"/>
          <p:cNvSpPr>
            <a:spLocks noGrp="1"/>
          </p:cNvSpPr>
          <p:nvPr>
            <p:ph idx="1"/>
          </p:nvPr>
        </p:nvSpPr>
        <p:spPr/>
        <p:txBody>
          <a:bodyPr>
            <a:normAutofit fontScale="62500" lnSpcReduction="20000"/>
          </a:bodyPr>
          <a:lstStyle/>
          <a:p>
            <a:pPr marL="514350" indent="-514350">
              <a:buAutoNum type="arabicPeriod"/>
            </a:pPr>
            <a:r>
              <a:rPr lang="en-US" dirty="0" smtClean="0"/>
              <a:t>AGM shall be called during Business hours – 9 am-6 pm any day, but not a national holiday</a:t>
            </a:r>
          </a:p>
          <a:p>
            <a:pPr marL="514350" indent="-514350">
              <a:buAutoNum type="arabicPeriod"/>
            </a:pPr>
            <a:r>
              <a:rPr lang="en-US" b="1" dirty="0" smtClean="0"/>
              <a:t>The concept of Statutory meeting has been omitted</a:t>
            </a:r>
            <a:r>
              <a:rPr lang="en-US" dirty="0" smtClean="0"/>
              <a:t>.</a:t>
            </a:r>
          </a:p>
          <a:p>
            <a:pPr marL="514350" indent="-514350">
              <a:buAutoNum type="arabicPeriod"/>
            </a:pPr>
            <a:r>
              <a:rPr lang="en-US" dirty="0" smtClean="0"/>
              <a:t>1</a:t>
            </a:r>
            <a:r>
              <a:rPr lang="en-US" baseline="30000" dirty="0" smtClean="0"/>
              <a:t>st</a:t>
            </a:r>
            <a:r>
              <a:rPr lang="en-US" dirty="0" smtClean="0"/>
              <a:t> AGM – within 9 months from the first financial year</a:t>
            </a:r>
          </a:p>
          <a:p>
            <a:pPr marL="514350" indent="-514350">
              <a:buAutoNum type="arabicPeriod"/>
            </a:pPr>
            <a:r>
              <a:rPr lang="en-US" dirty="0" smtClean="0"/>
              <a:t>To hold – 21 days notice is mandatory</a:t>
            </a:r>
          </a:p>
          <a:p>
            <a:pPr marL="514350" indent="-514350">
              <a:buAutoNum type="arabicPeriod"/>
            </a:pPr>
            <a:r>
              <a:rPr lang="en-US" dirty="0" smtClean="0"/>
              <a:t>Voting can be exercised by e-means</a:t>
            </a:r>
          </a:p>
          <a:p>
            <a:pPr marL="514350" indent="-514350">
              <a:buAutoNum type="arabicPeriod"/>
            </a:pPr>
            <a:r>
              <a:rPr lang="en-US" dirty="0" smtClean="0"/>
              <a:t>Copy of report of AGM convened – file with the registrar within 30 days of conclusion of AGM</a:t>
            </a:r>
          </a:p>
          <a:p>
            <a:pPr marL="514350" indent="-514350">
              <a:buAutoNum type="arabicPeriod"/>
            </a:pPr>
            <a:r>
              <a:rPr lang="en-US" dirty="0" smtClean="0"/>
              <a:t>Quorum of public co. – 30 members personally present</a:t>
            </a:r>
          </a:p>
          <a:p>
            <a:pPr marL="914400" lvl="1" indent="-514350">
              <a:buAutoNum type="arabicPeriod"/>
            </a:pPr>
            <a:r>
              <a:rPr lang="en-US" dirty="0" err="1" smtClean="0"/>
              <a:t>Upto</a:t>
            </a:r>
            <a:r>
              <a:rPr lang="en-US" dirty="0" smtClean="0"/>
              <a:t> 1000 members – 5 members</a:t>
            </a:r>
          </a:p>
          <a:p>
            <a:pPr marL="914400" lvl="1" indent="-514350">
              <a:buAutoNum type="arabicPeriod"/>
            </a:pPr>
            <a:r>
              <a:rPr lang="en-US" dirty="0" smtClean="0"/>
              <a:t>1001 to 5000 members – 15</a:t>
            </a:r>
          </a:p>
          <a:p>
            <a:pPr marL="914400" lvl="1" indent="-514350">
              <a:buAutoNum type="arabicPeriod"/>
            </a:pPr>
            <a:r>
              <a:rPr lang="en-US" dirty="0" smtClean="0"/>
              <a:t>5000 and above – 30 </a:t>
            </a:r>
          </a:p>
          <a:p>
            <a:pPr>
              <a:buNone/>
            </a:pPr>
            <a:endParaRPr lang="en-US" dirty="0" smtClean="0"/>
          </a:p>
          <a:p>
            <a:pPr>
              <a:buNone/>
            </a:pPr>
            <a:r>
              <a:rPr lang="en-US" dirty="0" smtClean="0"/>
              <a:t>Auditor – must be appointed at the 1</a:t>
            </a:r>
            <a:r>
              <a:rPr lang="en-US" baseline="30000" dirty="0" smtClean="0"/>
              <a:t>st</a:t>
            </a:r>
            <a:r>
              <a:rPr lang="en-US" dirty="0" smtClean="0"/>
              <a:t> AGM – an individual or a firm for 5 years</a:t>
            </a:r>
            <a:endParaRPr lang="en-US" dirty="0"/>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324600"/>
          </a:xfrm>
        </p:spPr>
        <p:txBody>
          <a:bodyPr>
            <a:noAutofit/>
          </a:bodyPr>
          <a:lstStyle/>
          <a:p>
            <a:pPr>
              <a:lnSpc>
                <a:spcPct val="90000"/>
              </a:lnSpc>
              <a:buNone/>
            </a:pPr>
            <a:r>
              <a:rPr lang="en-US" sz="2800" dirty="0" smtClean="0"/>
              <a:t>The Articles of Association of a Company may contain provisions for convening an extraordinary general meeting. </a:t>
            </a:r>
          </a:p>
          <a:p>
            <a:pPr>
              <a:lnSpc>
                <a:spcPct val="90000"/>
              </a:lnSpc>
            </a:pPr>
            <a:endParaRPr lang="en-US" sz="2800" dirty="0" smtClean="0"/>
          </a:p>
          <a:p>
            <a:pPr lvl="1">
              <a:lnSpc>
                <a:spcPct val="90000"/>
              </a:lnSpc>
            </a:pPr>
            <a:r>
              <a:rPr lang="en-US" dirty="0" err="1" smtClean="0"/>
              <a:t>Eg</a:t>
            </a:r>
            <a:r>
              <a:rPr lang="en-US" dirty="0" smtClean="0"/>
              <a:t>. It may provide that "the board may, whenever it thinks fit, call an extraordinary general meeting“</a:t>
            </a:r>
          </a:p>
          <a:p>
            <a:pPr lvl="1">
              <a:lnSpc>
                <a:spcPct val="90000"/>
              </a:lnSpc>
            </a:pPr>
            <a:endParaRPr lang="en-US" dirty="0" smtClean="0"/>
          </a:p>
          <a:p>
            <a:pPr>
              <a:buFontTx/>
              <a:buNone/>
            </a:pPr>
            <a:r>
              <a:rPr lang="en-US" sz="2800" dirty="0" smtClean="0"/>
              <a:t>2 possibilities of such conducts are:</a:t>
            </a:r>
          </a:p>
          <a:p>
            <a:pPr>
              <a:buFontTx/>
              <a:buNone/>
            </a:pPr>
            <a:r>
              <a:rPr lang="en-US" sz="2800" dirty="0" smtClean="0"/>
              <a:t>	1. issue of rights or shares</a:t>
            </a:r>
          </a:p>
          <a:p>
            <a:pPr>
              <a:buFontTx/>
              <a:buNone/>
            </a:pPr>
            <a:r>
              <a:rPr lang="en-US" sz="2800" dirty="0" smtClean="0"/>
              <a:t>	2. increase the pay of MD</a:t>
            </a:r>
          </a:p>
          <a:p>
            <a:pPr>
              <a:buFontTx/>
              <a:buNone/>
            </a:pPr>
            <a:endParaRPr lang="en-US" sz="2800" dirty="0" smtClean="0"/>
          </a:p>
          <a:p>
            <a:pPr>
              <a:buFontTx/>
              <a:buNone/>
            </a:pPr>
            <a:r>
              <a:rPr lang="en-US" sz="2800" dirty="0" smtClean="0"/>
              <a:t>National Company </a:t>
            </a:r>
            <a:r>
              <a:rPr lang="en-US" sz="2800" smtClean="0"/>
              <a:t>Law Tribunal (NCLT) </a:t>
            </a:r>
            <a:r>
              <a:rPr lang="en-US" sz="2800" dirty="0" smtClean="0"/>
              <a:t>order for such meeting shall be deemed to be </a:t>
            </a:r>
            <a:r>
              <a:rPr lang="en-US" sz="2800" b="1" dirty="0" smtClean="0"/>
              <a:t>extra ordinary general meeting</a:t>
            </a:r>
          </a:p>
          <a:p>
            <a:pPr lvl="1">
              <a:lnSpc>
                <a:spcPct val="90000"/>
              </a:lnSpc>
              <a:buNone/>
            </a:pPr>
            <a:endParaRPr lang="en-US" dirty="0"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228600"/>
            <a:ext cx="8686800" cy="6400800"/>
          </a:xfrm>
        </p:spPr>
        <p:txBody>
          <a:bodyPr/>
          <a:lstStyle/>
          <a:p>
            <a:pPr>
              <a:buNone/>
            </a:pPr>
            <a:r>
              <a:rPr lang="en-US" dirty="0" smtClean="0">
                <a:solidFill>
                  <a:srgbClr val="FF0000"/>
                </a:solidFill>
              </a:rPr>
              <a:t>Examples of Cases:</a:t>
            </a:r>
          </a:p>
          <a:p>
            <a:pPr>
              <a:buNone/>
            </a:pPr>
            <a:endParaRPr lang="en-US" dirty="0"/>
          </a:p>
        </p:txBody>
      </p:sp>
      <p:pic>
        <p:nvPicPr>
          <p:cNvPr id="1026" name="Picture 2" descr="C:\Users\VIT-Laptop\Desktop\nepal\20150624_201257.jpg"/>
          <p:cNvPicPr>
            <a:picLocks noChangeAspect="1" noChangeArrowheads="1"/>
          </p:cNvPicPr>
          <p:nvPr/>
        </p:nvPicPr>
        <p:blipFill>
          <a:blip r:embed="rId2" cstate="print"/>
          <a:srcRect/>
          <a:stretch>
            <a:fillRect/>
          </a:stretch>
        </p:blipFill>
        <p:spPr bwMode="auto">
          <a:xfrm>
            <a:off x="0" y="1066800"/>
            <a:ext cx="9144000" cy="4800600"/>
          </a:xfrm>
          <a:prstGeom prst="rect">
            <a:avLst/>
          </a:prstGeom>
          <a:noFill/>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838200"/>
          </a:xfrm>
        </p:spPr>
        <p:txBody>
          <a:bodyPr/>
          <a:lstStyle/>
          <a:p>
            <a:r>
              <a:rPr lang="en-US" dirty="0" smtClean="0"/>
              <a:t>Quorum for Meeting</a:t>
            </a:r>
            <a:endParaRPr lang="en-US" dirty="0"/>
          </a:p>
        </p:txBody>
      </p:sp>
      <p:sp>
        <p:nvSpPr>
          <p:cNvPr id="4" name="TextBox 19"/>
          <p:cNvSpPr txBox="1">
            <a:spLocks noChangeArrowheads="1"/>
          </p:cNvSpPr>
          <p:nvPr/>
        </p:nvSpPr>
        <p:spPr bwMode="auto">
          <a:xfrm>
            <a:off x="3200400" y="1295400"/>
            <a:ext cx="2362200" cy="400050"/>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2000" b="1" i="1" dirty="0">
                <a:solidFill>
                  <a:schemeClr val="tx1"/>
                </a:solidFill>
                <a:latin typeface="Arial" pitchFamily="34" charset="0"/>
                <a:cs typeface="Arial" pitchFamily="34" charset="0"/>
              </a:rPr>
              <a:t>Public Company</a:t>
            </a:r>
          </a:p>
        </p:txBody>
      </p:sp>
      <p:sp>
        <p:nvSpPr>
          <p:cNvPr id="5" name="TextBox 19"/>
          <p:cNvSpPr txBox="1">
            <a:spLocks noChangeArrowheads="1"/>
          </p:cNvSpPr>
          <p:nvPr/>
        </p:nvSpPr>
        <p:spPr bwMode="auto">
          <a:xfrm>
            <a:off x="1600200" y="1905000"/>
            <a:ext cx="2362200" cy="5238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5 members personally present  </a:t>
            </a:r>
          </a:p>
        </p:txBody>
      </p:sp>
      <p:sp>
        <p:nvSpPr>
          <p:cNvPr id="6" name="TextBox 19"/>
          <p:cNvSpPr txBox="1">
            <a:spLocks noChangeArrowheads="1"/>
          </p:cNvSpPr>
          <p:nvPr/>
        </p:nvSpPr>
        <p:spPr bwMode="auto">
          <a:xfrm>
            <a:off x="5181600" y="1981200"/>
            <a:ext cx="2362200" cy="3079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 1000 members </a:t>
            </a:r>
          </a:p>
        </p:txBody>
      </p:sp>
      <p:sp>
        <p:nvSpPr>
          <p:cNvPr id="7" name="TextBox 19"/>
          <p:cNvSpPr txBox="1">
            <a:spLocks noChangeArrowheads="1"/>
          </p:cNvSpPr>
          <p:nvPr/>
        </p:nvSpPr>
        <p:spPr bwMode="auto">
          <a:xfrm>
            <a:off x="1524000" y="2667000"/>
            <a:ext cx="2362200" cy="5238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15 members personally present</a:t>
            </a:r>
          </a:p>
        </p:txBody>
      </p:sp>
      <p:sp>
        <p:nvSpPr>
          <p:cNvPr id="8" name="TextBox 19"/>
          <p:cNvSpPr txBox="1">
            <a:spLocks noChangeArrowheads="1"/>
          </p:cNvSpPr>
          <p:nvPr/>
        </p:nvSpPr>
        <p:spPr bwMode="auto">
          <a:xfrm>
            <a:off x="5181600" y="2667000"/>
            <a:ext cx="2362200" cy="5238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 &gt; 1000 members but</a:t>
            </a:r>
          </a:p>
          <a:p>
            <a:pPr algn="ctr">
              <a:defRPr/>
            </a:pPr>
            <a:r>
              <a:rPr lang="en-US" sz="1400" b="1" i="1" dirty="0">
                <a:solidFill>
                  <a:schemeClr val="tx1"/>
                </a:solidFill>
                <a:latin typeface="Arial" pitchFamily="34" charset="0"/>
                <a:cs typeface="Arial" pitchFamily="34" charset="0"/>
              </a:rPr>
              <a:t> ≤ 5000  members </a:t>
            </a:r>
          </a:p>
        </p:txBody>
      </p:sp>
      <p:sp>
        <p:nvSpPr>
          <p:cNvPr id="9" name="TextBox 19"/>
          <p:cNvSpPr txBox="1">
            <a:spLocks noChangeArrowheads="1"/>
          </p:cNvSpPr>
          <p:nvPr/>
        </p:nvSpPr>
        <p:spPr bwMode="auto">
          <a:xfrm>
            <a:off x="1524000" y="3505200"/>
            <a:ext cx="2362200" cy="5238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30 members personally present</a:t>
            </a:r>
          </a:p>
        </p:txBody>
      </p:sp>
      <p:sp>
        <p:nvSpPr>
          <p:cNvPr id="10" name="TextBox 19"/>
          <p:cNvSpPr txBox="1">
            <a:spLocks noChangeArrowheads="1"/>
          </p:cNvSpPr>
          <p:nvPr/>
        </p:nvSpPr>
        <p:spPr bwMode="auto">
          <a:xfrm>
            <a:off x="5181600" y="3657600"/>
            <a:ext cx="2362200" cy="3079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&gt; 5000  members </a:t>
            </a:r>
          </a:p>
        </p:txBody>
      </p:sp>
      <p:sp>
        <p:nvSpPr>
          <p:cNvPr id="11" name="Right Arrow 10"/>
          <p:cNvSpPr/>
          <p:nvPr/>
        </p:nvSpPr>
        <p:spPr>
          <a:xfrm>
            <a:off x="4191000" y="2057400"/>
            <a:ext cx="838200" cy="228600"/>
          </a:xfrm>
          <a:prstGeom prst="righ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12" name="Right Arrow 11"/>
          <p:cNvSpPr/>
          <p:nvPr/>
        </p:nvSpPr>
        <p:spPr>
          <a:xfrm>
            <a:off x="4191000" y="2819400"/>
            <a:ext cx="838200" cy="228600"/>
          </a:xfrm>
          <a:prstGeom prst="righ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13" name="Right Arrow 12"/>
          <p:cNvSpPr/>
          <p:nvPr/>
        </p:nvSpPr>
        <p:spPr>
          <a:xfrm>
            <a:off x="4191000" y="3657600"/>
            <a:ext cx="838200" cy="228600"/>
          </a:xfrm>
          <a:prstGeom prst="righ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
        <p:nvSpPr>
          <p:cNvPr id="14" name="TextBox 19"/>
          <p:cNvSpPr txBox="1">
            <a:spLocks noChangeArrowheads="1"/>
          </p:cNvSpPr>
          <p:nvPr/>
        </p:nvSpPr>
        <p:spPr bwMode="auto">
          <a:xfrm>
            <a:off x="1143000" y="4857750"/>
            <a:ext cx="2819400" cy="461963"/>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2400" b="1" i="1" dirty="0">
                <a:solidFill>
                  <a:schemeClr val="tx1"/>
                </a:solidFill>
                <a:latin typeface="Arial" pitchFamily="34" charset="0"/>
                <a:cs typeface="Arial" pitchFamily="34" charset="0"/>
              </a:rPr>
              <a:t>Private Company</a:t>
            </a:r>
          </a:p>
        </p:txBody>
      </p:sp>
      <p:sp>
        <p:nvSpPr>
          <p:cNvPr id="15" name="TextBox 19"/>
          <p:cNvSpPr txBox="1">
            <a:spLocks noChangeArrowheads="1"/>
          </p:cNvSpPr>
          <p:nvPr/>
        </p:nvSpPr>
        <p:spPr bwMode="auto">
          <a:xfrm>
            <a:off x="5257800" y="4810125"/>
            <a:ext cx="2362200" cy="523875"/>
          </a:xfrm>
          <a:prstGeom prst="rect">
            <a:avLst/>
          </a:prstGeom>
          <a:solidFill>
            <a:srgbClr val="E2AC00"/>
          </a:solidFill>
          <a:ln>
            <a:solidFill>
              <a:schemeClr val="tx2">
                <a:lumMod val="75000"/>
              </a:schemeClr>
            </a:solidFill>
            <a:headEnd/>
            <a:tailEnd/>
          </a:ln>
        </p:spPr>
        <p:style>
          <a:lnRef idx="2">
            <a:schemeClr val="dk1"/>
          </a:lnRef>
          <a:fillRef idx="1">
            <a:schemeClr val="lt1"/>
          </a:fillRef>
          <a:effectRef idx="0">
            <a:schemeClr val="dk1"/>
          </a:effectRef>
          <a:fontRef idx="minor">
            <a:schemeClr val="dk1"/>
          </a:fontRef>
        </p:style>
        <p:txBody>
          <a:bodyPr>
            <a:spAutoFit/>
          </a:bodyPr>
          <a:lstStyle/>
          <a:p>
            <a:pPr algn="ctr">
              <a:defRPr/>
            </a:pPr>
            <a:r>
              <a:rPr lang="en-US" sz="1400" b="1" i="1" dirty="0">
                <a:solidFill>
                  <a:schemeClr val="tx1"/>
                </a:solidFill>
                <a:latin typeface="Arial" pitchFamily="34" charset="0"/>
                <a:cs typeface="Arial" pitchFamily="34" charset="0"/>
              </a:rPr>
              <a:t>2 members personally present </a:t>
            </a:r>
          </a:p>
        </p:txBody>
      </p:sp>
      <p:sp>
        <p:nvSpPr>
          <p:cNvPr id="16" name="Right Arrow 15"/>
          <p:cNvSpPr/>
          <p:nvPr/>
        </p:nvSpPr>
        <p:spPr>
          <a:xfrm>
            <a:off x="4191000" y="4876800"/>
            <a:ext cx="838200" cy="228600"/>
          </a:xfrm>
          <a:prstGeom prst="rightArrow">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0-#ppt_w/2"/>
                                          </p:val>
                                        </p:tav>
                                        <p:tav tm="100000">
                                          <p:val>
                                            <p:strVal val="#ppt_x"/>
                                          </p:val>
                                        </p:tav>
                                      </p:tavLst>
                                    </p:anim>
                                    <p:anim calcmode="lin" valueType="num">
                                      <p:cBhvr additive="base">
                                        <p:cTn id="20" dur="500" fill="hold"/>
                                        <p:tgtEl>
                                          <p:spTgt spid="11"/>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0-#ppt_w/2"/>
                                          </p:val>
                                        </p:tav>
                                        <p:tav tm="100000">
                                          <p:val>
                                            <p:strVal val="#ppt_x"/>
                                          </p:val>
                                        </p:tav>
                                      </p:tavLst>
                                    </p:anim>
                                    <p:anim calcmode="lin" valueType="num">
                                      <p:cBhvr additive="base">
                                        <p:cTn id="24" dur="500" fill="hold"/>
                                        <p:tgtEl>
                                          <p:spTgt spid="7"/>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 calcmode="lin" valueType="num">
                                      <p:cBhvr additive="base">
                                        <p:cTn id="27" dur="500" fill="hold"/>
                                        <p:tgtEl>
                                          <p:spTgt spid="12"/>
                                        </p:tgtEl>
                                        <p:attrNameLst>
                                          <p:attrName>ppt_x</p:attrName>
                                        </p:attrNameLst>
                                      </p:cBhvr>
                                      <p:tavLst>
                                        <p:tav tm="0">
                                          <p:val>
                                            <p:strVal val="0-#ppt_w/2"/>
                                          </p:val>
                                        </p:tav>
                                        <p:tav tm="100000">
                                          <p:val>
                                            <p:strVal val="#ppt_x"/>
                                          </p:val>
                                        </p:tav>
                                      </p:tavLst>
                                    </p:anim>
                                    <p:anim calcmode="lin" valueType="num">
                                      <p:cBhvr additive="base">
                                        <p:cTn id="28" dur="500" fill="hold"/>
                                        <p:tgtEl>
                                          <p:spTgt spid="12"/>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0-#ppt_w/2"/>
                                          </p:val>
                                        </p:tav>
                                        <p:tav tm="100000">
                                          <p:val>
                                            <p:strVal val="#ppt_x"/>
                                          </p:val>
                                        </p:tav>
                                      </p:tavLst>
                                    </p:anim>
                                    <p:anim calcmode="lin" valueType="num">
                                      <p:cBhvr additive="base">
                                        <p:cTn id="36" dur="500" fill="hold"/>
                                        <p:tgtEl>
                                          <p:spTgt spid="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fill="hold"/>
                                        <p:tgtEl>
                                          <p:spTgt spid="13"/>
                                        </p:tgtEl>
                                        <p:attrNameLst>
                                          <p:attrName>ppt_x</p:attrName>
                                        </p:attrNameLst>
                                      </p:cBhvr>
                                      <p:tavLst>
                                        <p:tav tm="0">
                                          <p:val>
                                            <p:strVal val="0-#ppt_w/2"/>
                                          </p:val>
                                        </p:tav>
                                        <p:tav tm="100000">
                                          <p:val>
                                            <p:strVal val="#ppt_x"/>
                                          </p:val>
                                        </p:tav>
                                      </p:tavLst>
                                    </p:anim>
                                    <p:anim calcmode="lin" valueType="num">
                                      <p:cBhvr additive="base">
                                        <p:cTn id="40" dur="500" fill="hold"/>
                                        <p:tgtEl>
                                          <p:spTgt spid="13"/>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0-#ppt_w/2"/>
                                          </p:val>
                                        </p:tav>
                                        <p:tav tm="100000">
                                          <p:val>
                                            <p:strVal val="#ppt_x"/>
                                          </p:val>
                                        </p:tav>
                                      </p:tavLst>
                                    </p:anim>
                                    <p:anim calcmode="lin" valueType="num">
                                      <p:cBhvr additive="base">
                                        <p:cTn id="4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500" fill="hold"/>
                                        <p:tgtEl>
                                          <p:spTgt spid="14"/>
                                        </p:tgtEl>
                                        <p:attrNameLst>
                                          <p:attrName>ppt_x</p:attrName>
                                        </p:attrNameLst>
                                      </p:cBhvr>
                                      <p:tavLst>
                                        <p:tav tm="0">
                                          <p:val>
                                            <p:strVal val="0-#ppt_w/2"/>
                                          </p:val>
                                        </p:tav>
                                        <p:tav tm="100000">
                                          <p:val>
                                            <p:strVal val="#ppt_x"/>
                                          </p:val>
                                        </p:tav>
                                      </p:tavLst>
                                    </p:anim>
                                    <p:anim calcmode="lin" valueType="num">
                                      <p:cBhvr additive="base">
                                        <p:cTn id="50" dur="500" fill="hold"/>
                                        <p:tgtEl>
                                          <p:spTgt spid="14"/>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 calcmode="lin" valueType="num">
                                      <p:cBhvr additive="base">
                                        <p:cTn id="53" dur="500" fill="hold"/>
                                        <p:tgtEl>
                                          <p:spTgt spid="15"/>
                                        </p:tgtEl>
                                        <p:attrNameLst>
                                          <p:attrName>ppt_x</p:attrName>
                                        </p:attrNameLst>
                                      </p:cBhvr>
                                      <p:tavLst>
                                        <p:tav tm="0">
                                          <p:val>
                                            <p:strVal val="0-#ppt_w/2"/>
                                          </p:val>
                                        </p:tav>
                                        <p:tav tm="100000">
                                          <p:val>
                                            <p:strVal val="#ppt_x"/>
                                          </p:val>
                                        </p:tav>
                                      </p:tavLst>
                                    </p:anim>
                                    <p:anim calcmode="lin" valueType="num">
                                      <p:cBhvr additive="base">
                                        <p:cTn id="54" dur="500" fill="hold"/>
                                        <p:tgtEl>
                                          <p:spTgt spid="15"/>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additive="base">
                                        <p:cTn id="57" dur="500" fill="hold"/>
                                        <p:tgtEl>
                                          <p:spTgt spid="16"/>
                                        </p:tgtEl>
                                        <p:attrNameLst>
                                          <p:attrName>ppt_x</p:attrName>
                                        </p:attrNameLst>
                                      </p:cBhvr>
                                      <p:tavLst>
                                        <p:tav tm="0">
                                          <p:val>
                                            <p:strVal val="0-#ppt_w/2"/>
                                          </p:val>
                                        </p:tav>
                                        <p:tav tm="100000">
                                          <p:val>
                                            <p:strVal val="#ppt_x"/>
                                          </p:val>
                                        </p:tav>
                                      </p:tavLst>
                                    </p:anim>
                                    <p:anim calcmode="lin" valueType="num">
                                      <p:cBhvr additive="base">
                                        <p:cTn id="58"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Corporate social responsibility</a:t>
            </a:r>
            <a:endParaRPr lang="en-US" dirty="0"/>
          </a:p>
        </p:txBody>
      </p:sp>
      <p:sp>
        <p:nvSpPr>
          <p:cNvPr id="3" name="Content Placeholder 2"/>
          <p:cNvSpPr>
            <a:spLocks noGrp="1"/>
          </p:cNvSpPr>
          <p:nvPr>
            <p:ph idx="1"/>
          </p:nvPr>
        </p:nvSpPr>
        <p:spPr/>
        <p:txBody>
          <a:bodyPr>
            <a:normAutofit lnSpcReduction="10000"/>
          </a:bodyPr>
          <a:lstStyle/>
          <a:p>
            <a:pPr>
              <a:buNone/>
            </a:pPr>
            <a:r>
              <a:rPr lang="en-US" dirty="0" smtClean="0"/>
              <a:t>Every company having net worth of rupees five hundred </a:t>
            </a:r>
            <a:r>
              <a:rPr lang="en-US" dirty="0" err="1" smtClean="0"/>
              <a:t>crore</a:t>
            </a:r>
            <a:r>
              <a:rPr lang="en-US" dirty="0" smtClean="0"/>
              <a:t> or more, or turn over of rupees 5 </a:t>
            </a:r>
            <a:r>
              <a:rPr lang="en-US" dirty="0" err="1" smtClean="0"/>
              <a:t>cr</a:t>
            </a:r>
            <a:r>
              <a:rPr lang="en-US" dirty="0" smtClean="0"/>
              <a:t> or more during any financial year shall constitute a CSR committee – consisting of 3 or more directors</a:t>
            </a:r>
          </a:p>
          <a:p>
            <a:pPr>
              <a:buNone/>
            </a:pPr>
            <a:endParaRPr lang="en-US" dirty="0" smtClean="0"/>
          </a:p>
          <a:p>
            <a:pPr>
              <a:buNone/>
            </a:pPr>
            <a:r>
              <a:rPr lang="en-US" dirty="0" smtClean="0"/>
              <a:t>Every company satisfying the above must spend 2% of the average net profits of the 3 immediate preceding financial year on CSR</a:t>
            </a:r>
            <a:endParaRPr lang="en-US" dirty="0"/>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algn="ctr">
              <a:buNone/>
            </a:pPr>
            <a:endParaRPr lang="en-US" dirty="0" smtClean="0"/>
          </a:p>
          <a:p>
            <a:pPr algn="ctr">
              <a:buNone/>
            </a:pPr>
            <a:endParaRPr lang="en-US" dirty="0" smtClean="0"/>
          </a:p>
          <a:p>
            <a:pPr algn="ctr">
              <a:buNone/>
            </a:pPr>
            <a:r>
              <a:rPr lang="en-US" dirty="0" smtClean="0"/>
              <a:t>WINDING UP OF COMPANIES</a:t>
            </a:r>
            <a:endParaRPr 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3"/>
          <p:cNvSpPr>
            <a:spLocks noGrp="1" noChangeArrowheads="1"/>
          </p:cNvSpPr>
          <p:nvPr>
            <p:ph type="body" idx="1"/>
          </p:nvPr>
        </p:nvSpPr>
        <p:spPr>
          <a:xfrm>
            <a:off x="457200" y="304800"/>
            <a:ext cx="8229600" cy="6248400"/>
          </a:xfrm>
        </p:spPr>
        <p:txBody>
          <a:bodyPr/>
          <a:lstStyle/>
          <a:p>
            <a:pPr>
              <a:lnSpc>
                <a:spcPct val="80000"/>
              </a:lnSpc>
            </a:pPr>
            <a:r>
              <a:rPr lang="en-US" sz="2000" dirty="0"/>
              <a:t>The term ‘winding up’ of a company may be defined as the </a:t>
            </a:r>
            <a:r>
              <a:rPr lang="en-US" sz="2000" b="1" dirty="0">
                <a:solidFill>
                  <a:srgbClr val="FF0000"/>
                </a:solidFill>
              </a:rPr>
              <a:t>proceedings by which a company is dissolved </a:t>
            </a:r>
            <a:r>
              <a:rPr lang="en-US" sz="2000" dirty="0"/>
              <a:t>(i.e. the life of a company is put to an end). </a:t>
            </a:r>
          </a:p>
          <a:p>
            <a:pPr>
              <a:lnSpc>
                <a:spcPct val="80000"/>
              </a:lnSpc>
            </a:pPr>
            <a:endParaRPr lang="en-US" sz="2000" dirty="0"/>
          </a:p>
          <a:p>
            <a:pPr>
              <a:lnSpc>
                <a:spcPct val="80000"/>
              </a:lnSpc>
            </a:pPr>
            <a:r>
              <a:rPr lang="en-US" sz="2000" dirty="0"/>
              <a:t>Hence the winding up is the process where the assets of the company are disposed of, the debts of the company are paid off out of the realized assets or from the contributories.</a:t>
            </a:r>
          </a:p>
          <a:p>
            <a:pPr>
              <a:lnSpc>
                <a:spcPct val="80000"/>
              </a:lnSpc>
            </a:pPr>
            <a:endParaRPr lang="en-US" sz="2000" dirty="0"/>
          </a:p>
          <a:p>
            <a:pPr>
              <a:lnSpc>
                <a:spcPct val="80000"/>
              </a:lnSpc>
            </a:pPr>
            <a:r>
              <a:rPr lang="en-US" sz="2000" dirty="0"/>
              <a:t>if any surplus is left, it is distributed among the members in proportion to their shareholding in the company. </a:t>
            </a:r>
          </a:p>
          <a:p>
            <a:pPr>
              <a:lnSpc>
                <a:spcPct val="80000"/>
              </a:lnSpc>
            </a:pPr>
            <a:endParaRPr lang="en-US" sz="2000" dirty="0"/>
          </a:p>
          <a:p>
            <a:pPr>
              <a:lnSpc>
                <a:spcPct val="80000"/>
              </a:lnSpc>
            </a:pPr>
            <a:r>
              <a:rPr lang="en-US" sz="2000" dirty="0"/>
              <a:t>The winding up of the company is also called the ‘liquidation’ of the company. </a:t>
            </a:r>
          </a:p>
          <a:p>
            <a:pPr>
              <a:lnSpc>
                <a:spcPct val="80000"/>
              </a:lnSpc>
            </a:pPr>
            <a:endParaRPr lang="en-US" sz="2000" dirty="0"/>
          </a:p>
          <a:p>
            <a:pPr>
              <a:lnSpc>
                <a:spcPct val="80000"/>
              </a:lnSpc>
            </a:pPr>
            <a:r>
              <a:rPr lang="en-US" sz="2000" dirty="0"/>
              <a:t>The process of winding up begins after the Court passes the order for winding up or a resolution is passed for voluntary winding up. </a:t>
            </a:r>
          </a:p>
          <a:p>
            <a:pPr>
              <a:lnSpc>
                <a:spcPct val="80000"/>
              </a:lnSpc>
            </a:pPr>
            <a:endParaRPr lang="en-US" sz="2000" dirty="0"/>
          </a:p>
          <a:p>
            <a:pPr>
              <a:lnSpc>
                <a:spcPct val="80000"/>
              </a:lnSpc>
            </a:pPr>
            <a:r>
              <a:rPr lang="en-US" sz="2000" dirty="0"/>
              <a:t>The company is dissolved after completion of the winding up proceedings. On the dissolution, the company ceases to exist. So, the legal procedure by which the existence of an incorporated company is brought to an end is known as winding up.</a:t>
            </a:r>
          </a:p>
          <a:p>
            <a:pPr>
              <a:lnSpc>
                <a:spcPct val="80000"/>
              </a:lnSpc>
            </a:pPr>
            <a:endParaRPr lang="en-US" sz="2000" dirty="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6096000"/>
          </a:xfrm>
        </p:spPr>
        <p:txBody>
          <a:bodyPr>
            <a:normAutofit fontScale="85000" lnSpcReduction="20000"/>
          </a:bodyPr>
          <a:lstStyle/>
          <a:p>
            <a:pPr algn="ctr">
              <a:buNone/>
            </a:pPr>
            <a:r>
              <a:rPr lang="en-US" dirty="0" smtClean="0"/>
              <a:t>Only 2 modes</a:t>
            </a:r>
          </a:p>
          <a:p>
            <a:pPr algn="ctr">
              <a:buNone/>
            </a:pPr>
            <a:endParaRPr lang="en-US" dirty="0" smtClean="0"/>
          </a:p>
          <a:p>
            <a:pPr marL="514350" indent="-514350" algn="ctr">
              <a:buAutoNum type="arabicPeriod"/>
            </a:pPr>
            <a:r>
              <a:rPr lang="en-US" dirty="0" smtClean="0"/>
              <a:t>Tribunal			2. Voluntary</a:t>
            </a:r>
          </a:p>
          <a:p>
            <a:pPr marL="514350" indent="-514350">
              <a:buNone/>
            </a:pPr>
            <a:endParaRPr lang="en-US" dirty="0" smtClean="0"/>
          </a:p>
          <a:p>
            <a:pPr marL="514350" indent="-514350">
              <a:buAutoNum type="arabicPeriod"/>
            </a:pPr>
            <a:r>
              <a:rPr lang="en-US" dirty="0" smtClean="0"/>
              <a:t>In case of Tribunal winding up the following are considered</a:t>
            </a:r>
          </a:p>
          <a:p>
            <a:pPr marL="914400" lvl="1" indent="-514350">
              <a:buFont typeface="+mj-lt"/>
              <a:buAutoNum type="arabicPeriod"/>
            </a:pPr>
            <a:r>
              <a:rPr lang="en-US" dirty="0" smtClean="0"/>
              <a:t>If company is unable to pay debts</a:t>
            </a:r>
          </a:p>
          <a:p>
            <a:pPr marL="914400" lvl="1" indent="-514350">
              <a:buFont typeface="+mj-lt"/>
              <a:buAutoNum type="arabicPeriod"/>
            </a:pPr>
            <a:r>
              <a:rPr lang="en-US" dirty="0" smtClean="0"/>
              <a:t>If the company has, by </a:t>
            </a:r>
            <a:r>
              <a:rPr lang="en-US" dirty="0" err="1" smtClean="0"/>
              <a:t>spl</a:t>
            </a:r>
            <a:r>
              <a:rPr lang="en-US" dirty="0" smtClean="0"/>
              <a:t> resolution, resolved that the company be wound up by the Tribunal</a:t>
            </a:r>
          </a:p>
          <a:p>
            <a:pPr marL="914400" lvl="1" indent="-514350">
              <a:buFont typeface="+mj-lt"/>
              <a:buAutoNum type="arabicPeriod"/>
            </a:pPr>
            <a:r>
              <a:rPr lang="en-US" dirty="0" smtClean="0"/>
              <a:t>If the company has acted against the interests of the sovereignty and integrity of India, the security of the state, friendly relations with foreign states, public order, decency or morality</a:t>
            </a:r>
          </a:p>
          <a:p>
            <a:pPr marL="914400" lvl="1" indent="-514350">
              <a:buFont typeface="+mj-lt"/>
              <a:buAutoNum type="arabicPeriod"/>
            </a:pPr>
            <a:r>
              <a:rPr lang="en-US" dirty="0" smtClean="0"/>
              <a:t>If the Tribunal has ordered the winding up of the company</a:t>
            </a:r>
          </a:p>
          <a:p>
            <a:pPr marL="914400" lvl="1" indent="-514350">
              <a:buFont typeface="+mj-lt"/>
              <a:buAutoNum type="arabicPeriod"/>
            </a:pPr>
            <a:r>
              <a:rPr lang="en-US" dirty="0" smtClean="0"/>
              <a:t>If formed for fraudulent purpose and unlawful purpose</a:t>
            </a:r>
          </a:p>
          <a:p>
            <a:pPr marL="914400" lvl="1" indent="-514350">
              <a:buFont typeface="+mj-lt"/>
              <a:buAutoNum type="arabicPeriod"/>
            </a:pPr>
            <a:r>
              <a:rPr lang="en-US" dirty="0" smtClean="0"/>
              <a:t>Financial statements  not filed</a:t>
            </a:r>
          </a:p>
          <a:p>
            <a:pPr marL="514350" indent="-514350">
              <a:buNone/>
            </a:pPr>
            <a:endParaRPr lang="en-US"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Grp="1" noChangeArrowheads="1"/>
          </p:cNvSpPr>
          <p:nvPr>
            <p:ph type="body" idx="1"/>
          </p:nvPr>
        </p:nvSpPr>
        <p:spPr>
          <a:xfrm>
            <a:off x="457200" y="457200"/>
            <a:ext cx="8229600" cy="5943600"/>
          </a:xfrm>
        </p:spPr>
        <p:txBody>
          <a:bodyPr>
            <a:normAutofit lnSpcReduction="10000"/>
          </a:bodyPr>
          <a:lstStyle/>
          <a:p>
            <a:pPr>
              <a:lnSpc>
                <a:spcPct val="80000"/>
              </a:lnSpc>
              <a:buFontTx/>
              <a:buNone/>
            </a:pPr>
            <a:r>
              <a:rPr lang="en-US" sz="2500" b="1" dirty="0" smtClean="0"/>
              <a:t>2.  In case of Voluntary Winding up the following are considered</a:t>
            </a:r>
          </a:p>
          <a:p>
            <a:pPr>
              <a:lnSpc>
                <a:spcPct val="80000"/>
              </a:lnSpc>
              <a:buFontTx/>
              <a:buNone/>
            </a:pPr>
            <a:endParaRPr lang="en-US" sz="2500" b="1" dirty="0" smtClean="0"/>
          </a:p>
          <a:p>
            <a:pPr>
              <a:lnSpc>
                <a:spcPct val="80000"/>
              </a:lnSpc>
              <a:buFontTx/>
              <a:buNone/>
            </a:pPr>
            <a:endParaRPr lang="en-US" sz="2500" dirty="0"/>
          </a:p>
          <a:p>
            <a:pPr>
              <a:lnSpc>
                <a:spcPct val="80000"/>
              </a:lnSpc>
              <a:buFontTx/>
              <a:buNone/>
            </a:pPr>
            <a:r>
              <a:rPr lang="en-US" sz="2500" dirty="0"/>
              <a:t>A company may voluntary wind up itself, under any of the two modes: </a:t>
            </a:r>
          </a:p>
          <a:p>
            <a:pPr>
              <a:lnSpc>
                <a:spcPct val="80000"/>
              </a:lnSpc>
            </a:pPr>
            <a:r>
              <a:rPr lang="en-US" sz="2500" dirty="0"/>
              <a:t>Members voluntarily winding up </a:t>
            </a:r>
          </a:p>
          <a:p>
            <a:pPr>
              <a:lnSpc>
                <a:spcPct val="80000"/>
              </a:lnSpc>
            </a:pPr>
            <a:r>
              <a:rPr lang="en-US" sz="2500" dirty="0"/>
              <a:t>Creditors voluntarily winding up </a:t>
            </a:r>
          </a:p>
          <a:p>
            <a:pPr>
              <a:lnSpc>
                <a:spcPct val="80000"/>
              </a:lnSpc>
            </a:pPr>
            <a:endParaRPr lang="en-US" sz="2500" dirty="0"/>
          </a:p>
          <a:p>
            <a:pPr>
              <a:lnSpc>
                <a:spcPct val="80000"/>
              </a:lnSpc>
            </a:pPr>
            <a:r>
              <a:rPr lang="en-US" sz="2500" dirty="0"/>
              <a:t>Voluntary Winding Up (Chapter III of Part VII of the Act)</a:t>
            </a:r>
          </a:p>
          <a:p>
            <a:pPr>
              <a:lnSpc>
                <a:spcPct val="80000"/>
              </a:lnSpc>
            </a:pPr>
            <a:endParaRPr lang="en-US" sz="2500" dirty="0"/>
          </a:p>
          <a:p>
            <a:pPr>
              <a:lnSpc>
                <a:spcPct val="80000"/>
              </a:lnSpc>
            </a:pPr>
            <a:r>
              <a:rPr lang="en-US" sz="2500" dirty="0"/>
              <a:t>A company may be wound up voluntarily when:</a:t>
            </a:r>
          </a:p>
          <a:p>
            <a:pPr>
              <a:lnSpc>
                <a:spcPct val="80000"/>
              </a:lnSpc>
              <a:buFontTx/>
              <a:buNone/>
            </a:pPr>
            <a:endParaRPr lang="en-US" sz="2500" dirty="0"/>
          </a:p>
          <a:p>
            <a:pPr>
              <a:lnSpc>
                <a:spcPct val="80000"/>
              </a:lnSpc>
              <a:buFontTx/>
              <a:buNone/>
            </a:pPr>
            <a:r>
              <a:rPr lang="en-US" sz="2500" dirty="0"/>
              <a:t>A company may , voluntary wind up it's affairs, </a:t>
            </a:r>
            <a:endParaRPr lang="en-US" sz="2500" dirty="0" smtClean="0"/>
          </a:p>
          <a:p>
            <a:pPr lvl="1">
              <a:lnSpc>
                <a:spcPct val="80000"/>
              </a:lnSpc>
            </a:pPr>
            <a:r>
              <a:rPr lang="en-US" sz="2100" dirty="0" smtClean="0"/>
              <a:t>if </a:t>
            </a:r>
            <a:r>
              <a:rPr lang="en-US" sz="2100" dirty="0"/>
              <a:t>it is unable to carry on it's business, or </a:t>
            </a:r>
            <a:endParaRPr lang="en-US" sz="2100" dirty="0" smtClean="0"/>
          </a:p>
          <a:p>
            <a:pPr lvl="1">
              <a:lnSpc>
                <a:spcPct val="80000"/>
              </a:lnSpc>
            </a:pPr>
            <a:r>
              <a:rPr lang="en-US" sz="2100" dirty="0" smtClean="0"/>
              <a:t>if </a:t>
            </a:r>
            <a:r>
              <a:rPr lang="en-US" sz="2100" dirty="0"/>
              <a:t>it was formed only for a limited purpose, or </a:t>
            </a:r>
            <a:endParaRPr lang="en-US" sz="2100" dirty="0" smtClean="0"/>
          </a:p>
          <a:p>
            <a:pPr lvl="1">
              <a:lnSpc>
                <a:spcPct val="80000"/>
              </a:lnSpc>
            </a:pPr>
            <a:r>
              <a:rPr lang="en-US" sz="2100" dirty="0" smtClean="0"/>
              <a:t>if </a:t>
            </a:r>
            <a:r>
              <a:rPr lang="en-US" sz="2100" dirty="0"/>
              <a:t>it is unable to meet it's financial obligation, </a:t>
            </a:r>
            <a:endParaRPr lang="en-US" sz="2100" dirty="0" smtClean="0"/>
          </a:p>
          <a:p>
            <a:pPr lvl="1">
              <a:lnSpc>
                <a:spcPct val="80000"/>
              </a:lnSpc>
            </a:pPr>
            <a:r>
              <a:rPr lang="en-US" sz="2100" dirty="0" smtClean="0"/>
              <a:t>and </a:t>
            </a:r>
            <a:r>
              <a:rPr lang="en-US" sz="2100" dirty="0"/>
              <a:t>etc </a:t>
            </a:r>
          </a:p>
          <a:p>
            <a:pPr>
              <a:lnSpc>
                <a:spcPct val="80000"/>
              </a:lnSpc>
              <a:buFontTx/>
              <a:buNone/>
            </a:pPr>
            <a:endParaRPr lang="en-US" sz="2500" dirty="0"/>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3"/>
          <p:cNvSpPr>
            <a:spLocks noGrp="1" noChangeArrowheads="1"/>
          </p:cNvSpPr>
          <p:nvPr>
            <p:ph type="body" idx="1"/>
          </p:nvPr>
        </p:nvSpPr>
        <p:spPr>
          <a:xfrm>
            <a:off x="457200" y="228600"/>
            <a:ext cx="8229600" cy="6629400"/>
          </a:xfrm>
        </p:spPr>
        <p:txBody>
          <a:bodyPr>
            <a:noAutofit/>
          </a:bodyPr>
          <a:lstStyle/>
          <a:p>
            <a:pPr>
              <a:lnSpc>
                <a:spcPct val="80000"/>
              </a:lnSpc>
              <a:buFontTx/>
              <a:buNone/>
            </a:pPr>
            <a:r>
              <a:rPr lang="en-US" sz="1900" dirty="0"/>
              <a:t>A company may voluntarily wind up itself, either by passing : </a:t>
            </a:r>
          </a:p>
          <a:p>
            <a:pPr>
              <a:lnSpc>
                <a:spcPct val="80000"/>
              </a:lnSpc>
              <a:buFontTx/>
              <a:buNone/>
            </a:pPr>
            <a:endParaRPr lang="en-US" sz="1900" dirty="0"/>
          </a:p>
          <a:p>
            <a:pPr>
              <a:lnSpc>
                <a:spcPct val="80000"/>
              </a:lnSpc>
              <a:buFontTx/>
              <a:buNone/>
            </a:pPr>
            <a:r>
              <a:rPr lang="en-US" sz="1900" b="1" dirty="0"/>
              <a:t>An ordinary resolution</a:t>
            </a:r>
            <a:r>
              <a:rPr lang="en-US" sz="1900" dirty="0"/>
              <a:t>, where the purpose for which the company was formed has completed, or the time limit for which the company was formed, has expired. </a:t>
            </a:r>
          </a:p>
          <a:p>
            <a:pPr>
              <a:lnSpc>
                <a:spcPct val="80000"/>
              </a:lnSpc>
              <a:buFontTx/>
              <a:buNone/>
            </a:pPr>
            <a:r>
              <a:rPr lang="en-US" sz="1900" dirty="0"/>
              <a:t>		Or </a:t>
            </a:r>
          </a:p>
          <a:p>
            <a:pPr>
              <a:lnSpc>
                <a:spcPct val="80000"/>
              </a:lnSpc>
              <a:buFontTx/>
              <a:buNone/>
            </a:pPr>
            <a:r>
              <a:rPr lang="en-US" sz="1900" dirty="0"/>
              <a:t>By way </a:t>
            </a:r>
            <a:r>
              <a:rPr lang="en-US" sz="1900" b="1" dirty="0"/>
              <a:t>of special resolution </a:t>
            </a:r>
          </a:p>
          <a:p>
            <a:pPr>
              <a:lnSpc>
                <a:spcPct val="80000"/>
              </a:lnSpc>
              <a:buFontTx/>
              <a:buNone/>
            </a:pPr>
            <a:endParaRPr lang="en-US" sz="1900" dirty="0"/>
          </a:p>
          <a:p>
            <a:pPr>
              <a:lnSpc>
                <a:spcPct val="80000"/>
              </a:lnSpc>
              <a:buFontTx/>
              <a:buNone/>
            </a:pPr>
            <a:r>
              <a:rPr lang="en-US" sz="1900" dirty="0"/>
              <a:t>Both types of resolution shall be passed in the general meeting of the company. (484) </a:t>
            </a:r>
          </a:p>
          <a:p>
            <a:pPr>
              <a:lnSpc>
                <a:spcPct val="80000"/>
              </a:lnSpc>
              <a:buFontTx/>
              <a:buNone/>
            </a:pPr>
            <a:endParaRPr lang="en-US" sz="1900" dirty="0"/>
          </a:p>
          <a:p>
            <a:pPr>
              <a:lnSpc>
                <a:spcPct val="80000"/>
              </a:lnSpc>
              <a:buFontTx/>
              <a:buNone/>
            </a:pPr>
            <a:r>
              <a:rPr lang="en-US" sz="1900" dirty="0"/>
              <a:t>Once the resolution of voluntarily winding up is passed, then the company may be wound up, either through : </a:t>
            </a:r>
          </a:p>
          <a:p>
            <a:pPr>
              <a:lnSpc>
                <a:spcPct val="80000"/>
              </a:lnSpc>
              <a:buFontTx/>
              <a:buNone/>
            </a:pPr>
            <a:endParaRPr lang="en-US" sz="1900" dirty="0"/>
          </a:p>
          <a:p>
            <a:pPr>
              <a:lnSpc>
                <a:spcPct val="80000"/>
              </a:lnSpc>
            </a:pPr>
            <a:r>
              <a:rPr lang="en-US" sz="1900" dirty="0"/>
              <a:t>Members voluntarily winding up, or </a:t>
            </a:r>
          </a:p>
          <a:p>
            <a:pPr>
              <a:lnSpc>
                <a:spcPct val="80000"/>
              </a:lnSpc>
            </a:pPr>
            <a:r>
              <a:rPr lang="en-US" sz="1900" dirty="0"/>
              <a:t>Creditors voluntarily winding up </a:t>
            </a:r>
          </a:p>
          <a:p>
            <a:pPr>
              <a:lnSpc>
                <a:spcPct val="80000"/>
              </a:lnSpc>
              <a:buFontTx/>
              <a:buNone/>
            </a:pPr>
            <a:endParaRPr lang="en-US" sz="1900" dirty="0"/>
          </a:p>
          <a:p>
            <a:pPr>
              <a:lnSpc>
                <a:spcPct val="80000"/>
              </a:lnSpc>
              <a:buFontTx/>
              <a:buNone/>
            </a:pPr>
            <a:r>
              <a:rPr lang="en-US" sz="1900" dirty="0"/>
              <a:t>The only difference between the above two, is that </a:t>
            </a:r>
          </a:p>
          <a:p>
            <a:pPr>
              <a:lnSpc>
                <a:spcPct val="80000"/>
              </a:lnSpc>
              <a:buFontTx/>
              <a:buNone/>
            </a:pPr>
            <a:endParaRPr lang="en-US" sz="1900" dirty="0"/>
          </a:p>
          <a:p>
            <a:pPr>
              <a:lnSpc>
                <a:spcPct val="80000"/>
              </a:lnSpc>
              <a:buFontTx/>
              <a:buNone/>
            </a:pPr>
            <a:r>
              <a:rPr lang="en-US" sz="1900" dirty="0"/>
              <a:t>In case of </a:t>
            </a:r>
            <a:r>
              <a:rPr lang="en-US" sz="1900" dirty="0">
                <a:solidFill>
                  <a:srgbClr val="FF0000"/>
                </a:solidFill>
              </a:rPr>
              <a:t>members </a:t>
            </a:r>
            <a:r>
              <a:rPr lang="en-US" sz="1900" dirty="0"/>
              <a:t>voluntarily winding up, </a:t>
            </a:r>
            <a:r>
              <a:rPr lang="en-US" sz="1900" dirty="0">
                <a:solidFill>
                  <a:srgbClr val="FF0000"/>
                </a:solidFill>
              </a:rPr>
              <a:t>Board of Directors </a:t>
            </a:r>
            <a:r>
              <a:rPr lang="en-US" sz="1900" dirty="0"/>
              <a:t>have to make a </a:t>
            </a:r>
            <a:r>
              <a:rPr lang="en-US" sz="1900" dirty="0">
                <a:solidFill>
                  <a:srgbClr val="FF0000"/>
                </a:solidFill>
              </a:rPr>
              <a:t>declaration</a:t>
            </a:r>
            <a:r>
              <a:rPr lang="en-US" sz="1900" dirty="0"/>
              <a:t> to the effect, that </a:t>
            </a:r>
            <a:r>
              <a:rPr lang="en-US" sz="1900" dirty="0">
                <a:solidFill>
                  <a:srgbClr val="FF0000"/>
                </a:solidFill>
              </a:rPr>
              <a:t>company has no debts</a:t>
            </a:r>
            <a:r>
              <a:rPr lang="en-US" sz="1900" dirty="0"/>
              <a:t>. (488) </a:t>
            </a:r>
          </a:p>
          <a:p>
            <a:pPr>
              <a:lnSpc>
                <a:spcPct val="80000"/>
              </a:lnSpc>
              <a:buFontTx/>
              <a:buNone/>
            </a:pPr>
            <a:endParaRPr lang="en-US" sz="1900" dirty="0"/>
          </a:p>
          <a:p>
            <a:pPr>
              <a:lnSpc>
                <a:spcPct val="80000"/>
              </a:lnSpc>
              <a:buFontTx/>
              <a:buNone/>
            </a:pPr>
            <a:r>
              <a:rPr lang="en-US" sz="1900" dirty="0"/>
              <a:t>Resolution has been passed but </a:t>
            </a:r>
            <a:r>
              <a:rPr lang="en-US" sz="1900" dirty="0">
                <a:solidFill>
                  <a:srgbClr val="FF0000"/>
                </a:solidFill>
              </a:rPr>
              <a:t>BOD unable to give declaration on liabilities</a:t>
            </a:r>
          </a:p>
          <a:p>
            <a:pPr>
              <a:lnSpc>
                <a:spcPct val="80000"/>
              </a:lnSpc>
              <a:buFontTx/>
              <a:buNone/>
            </a:pPr>
            <a:r>
              <a:rPr lang="en-US" sz="1900" dirty="0"/>
              <a:t>Then they call for meeting of </a:t>
            </a:r>
            <a:r>
              <a:rPr lang="en-US" sz="1900" dirty="0">
                <a:solidFill>
                  <a:srgbClr val="FF0000"/>
                </a:solidFill>
              </a:rPr>
              <a:t>creditors</a:t>
            </a: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3"/>
          <p:cNvSpPr>
            <a:spLocks noGrp="1" noChangeArrowheads="1"/>
          </p:cNvSpPr>
          <p:nvPr>
            <p:ph type="body" idx="1"/>
          </p:nvPr>
        </p:nvSpPr>
        <p:spPr>
          <a:xfrm>
            <a:off x="457200" y="304800"/>
            <a:ext cx="8229600" cy="6324600"/>
          </a:xfrm>
        </p:spPr>
        <p:txBody>
          <a:bodyPr/>
          <a:lstStyle/>
          <a:p>
            <a:pPr algn="ctr">
              <a:lnSpc>
                <a:spcPct val="80000"/>
              </a:lnSpc>
              <a:buFontTx/>
              <a:buNone/>
            </a:pPr>
            <a:r>
              <a:rPr lang="en-US" sz="1400" b="1" dirty="0"/>
              <a:t>Consequences of winding up</a:t>
            </a:r>
          </a:p>
          <a:p>
            <a:pPr>
              <a:lnSpc>
                <a:spcPct val="80000"/>
              </a:lnSpc>
              <a:buFontTx/>
              <a:buNone/>
            </a:pPr>
            <a:endParaRPr lang="en-US" sz="1400" dirty="0"/>
          </a:p>
          <a:p>
            <a:pPr>
              <a:lnSpc>
                <a:spcPct val="80000"/>
              </a:lnSpc>
              <a:buFontTx/>
              <a:buNone/>
            </a:pPr>
            <a:r>
              <a:rPr lang="en-US" sz="1400" dirty="0"/>
              <a:t>Some important consequences of winding up of company are:</a:t>
            </a:r>
          </a:p>
          <a:p>
            <a:pPr>
              <a:lnSpc>
                <a:spcPct val="80000"/>
              </a:lnSpc>
              <a:buFontTx/>
              <a:buNone/>
            </a:pPr>
            <a:r>
              <a:rPr lang="en-US" sz="1400" b="1" dirty="0"/>
              <a:t> </a:t>
            </a:r>
          </a:p>
          <a:p>
            <a:pPr>
              <a:lnSpc>
                <a:spcPct val="80000"/>
              </a:lnSpc>
              <a:buFontTx/>
              <a:buNone/>
            </a:pPr>
            <a:r>
              <a:rPr lang="en-US" sz="1400" b="1" dirty="0"/>
              <a:t>As regards the company itself: </a:t>
            </a:r>
          </a:p>
          <a:p>
            <a:pPr>
              <a:lnSpc>
                <a:spcPct val="80000"/>
              </a:lnSpc>
              <a:buFontTx/>
              <a:buNone/>
            </a:pPr>
            <a:r>
              <a:rPr lang="en-US" sz="1400" dirty="0"/>
              <a:t>winding up does not mean that the company has ceased to exist. The company exists as a corporate entity with all the rights of such entity, with only change that its management and administration is to be carried on through liquidator / liquidators till the final dissolution of the company.</a:t>
            </a:r>
          </a:p>
          <a:p>
            <a:pPr>
              <a:lnSpc>
                <a:spcPct val="80000"/>
              </a:lnSpc>
              <a:buFontTx/>
              <a:buNone/>
            </a:pPr>
            <a:endParaRPr lang="en-US" sz="1400" b="1" dirty="0"/>
          </a:p>
          <a:p>
            <a:pPr>
              <a:lnSpc>
                <a:spcPct val="80000"/>
              </a:lnSpc>
              <a:buFontTx/>
              <a:buNone/>
            </a:pPr>
            <a:r>
              <a:rPr lang="en-US" sz="1400" b="1" dirty="0"/>
              <a:t>As regards the shareholders : </a:t>
            </a:r>
          </a:p>
          <a:p>
            <a:pPr>
              <a:lnSpc>
                <a:spcPct val="80000"/>
              </a:lnSpc>
              <a:buFontTx/>
              <a:buNone/>
            </a:pPr>
            <a:r>
              <a:rPr lang="en-US" sz="1400" dirty="0"/>
              <a:t>A new statutory liability as contributories comes into existence. Every transfer of shares or alteration in the status of a shareholder, after the winding up has commenced by the order of the Court , shall unless approved by the liquidator , be void.</a:t>
            </a:r>
          </a:p>
          <a:p>
            <a:pPr>
              <a:lnSpc>
                <a:spcPct val="80000"/>
              </a:lnSpc>
              <a:buFontTx/>
              <a:buNone/>
            </a:pPr>
            <a:endParaRPr lang="en-US" sz="1400" b="1" dirty="0"/>
          </a:p>
          <a:p>
            <a:pPr>
              <a:lnSpc>
                <a:spcPct val="80000"/>
              </a:lnSpc>
              <a:buFontTx/>
              <a:buNone/>
            </a:pPr>
            <a:r>
              <a:rPr lang="en-US" sz="1400" b="1" dirty="0"/>
              <a:t>As regards the creditors:</a:t>
            </a:r>
          </a:p>
          <a:p>
            <a:pPr>
              <a:lnSpc>
                <a:spcPct val="80000"/>
              </a:lnSpc>
              <a:buFontTx/>
              <a:buNone/>
            </a:pPr>
            <a:r>
              <a:rPr lang="en-US" sz="1400" dirty="0" err="1"/>
              <a:t>i</a:t>
            </a:r>
            <a:r>
              <a:rPr lang="en-US" sz="1400" dirty="0"/>
              <a:t>. They cannot file or continue suits against the company, except with</a:t>
            </a:r>
          </a:p>
          <a:p>
            <a:pPr>
              <a:lnSpc>
                <a:spcPct val="80000"/>
              </a:lnSpc>
              <a:buFontTx/>
              <a:buNone/>
            </a:pPr>
            <a:r>
              <a:rPr lang="en-US" sz="1400" dirty="0"/>
              <a:t>the leave of the Court.</a:t>
            </a:r>
          </a:p>
          <a:p>
            <a:pPr>
              <a:lnSpc>
                <a:spcPct val="80000"/>
              </a:lnSpc>
              <a:buFontTx/>
              <a:buNone/>
            </a:pPr>
            <a:r>
              <a:rPr lang="en-US" sz="1400" dirty="0"/>
              <a:t>ii. They cannot proceed with the execution, if they have obtained</a:t>
            </a:r>
          </a:p>
          <a:p>
            <a:pPr>
              <a:lnSpc>
                <a:spcPct val="80000"/>
              </a:lnSpc>
              <a:buFontTx/>
              <a:buNone/>
            </a:pPr>
            <a:r>
              <a:rPr lang="en-US" sz="1400" dirty="0"/>
              <a:t>decrees already.</a:t>
            </a:r>
          </a:p>
          <a:p>
            <a:pPr>
              <a:lnSpc>
                <a:spcPct val="80000"/>
              </a:lnSpc>
              <a:buFontTx/>
              <a:buNone/>
            </a:pPr>
            <a:r>
              <a:rPr lang="en-US" sz="1400" dirty="0"/>
              <a:t>iii. They must lodge their claim and prove their debt before the</a:t>
            </a:r>
          </a:p>
          <a:p>
            <a:pPr>
              <a:lnSpc>
                <a:spcPct val="80000"/>
              </a:lnSpc>
              <a:buFontTx/>
              <a:buNone/>
            </a:pPr>
            <a:r>
              <a:rPr lang="en-US" sz="1400" dirty="0"/>
              <a:t>liquidator.</a:t>
            </a:r>
          </a:p>
          <a:p>
            <a:pPr>
              <a:lnSpc>
                <a:spcPct val="80000"/>
              </a:lnSpc>
              <a:buFontTx/>
              <a:buNone/>
            </a:pPr>
            <a:endParaRPr lang="en-US" sz="1400" b="1" dirty="0"/>
          </a:p>
          <a:p>
            <a:pPr>
              <a:lnSpc>
                <a:spcPct val="80000"/>
              </a:lnSpc>
              <a:buFontTx/>
              <a:buNone/>
            </a:pPr>
            <a:r>
              <a:rPr lang="en-US" sz="1400" b="1" dirty="0"/>
              <a:t>As regards the management</a:t>
            </a:r>
            <a:r>
              <a:rPr lang="en-US" sz="1400" dirty="0"/>
              <a:t>, </a:t>
            </a:r>
          </a:p>
          <a:p>
            <a:pPr>
              <a:lnSpc>
                <a:spcPct val="80000"/>
              </a:lnSpc>
              <a:buFontTx/>
              <a:buNone/>
            </a:pPr>
            <a:r>
              <a:rPr lang="en-US" sz="1400" dirty="0"/>
              <a:t>on appointment of liquidator, all the powers of the directors, chief executive and other officers, shall cease, except for the purpose of giving notice of resolution to wind up and appointment of liquidator and filing of consent of liquidator etc.</a:t>
            </a:r>
          </a:p>
          <a:p>
            <a:pPr>
              <a:lnSpc>
                <a:spcPct val="80000"/>
              </a:lnSpc>
              <a:buFontTx/>
              <a:buNone/>
            </a:pPr>
            <a:endParaRPr lang="en-US" sz="1400" b="1" dirty="0"/>
          </a:p>
          <a:p>
            <a:pPr>
              <a:lnSpc>
                <a:spcPct val="80000"/>
              </a:lnSpc>
              <a:buFontTx/>
              <a:buNone/>
            </a:pPr>
            <a:r>
              <a:rPr lang="en-US" sz="1400" b="1" dirty="0"/>
              <a:t>As regards the disposition of company’s property</a:t>
            </a:r>
            <a:r>
              <a:rPr lang="en-US" sz="1400" dirty="0"/>
              <a:t>, </a:t>
            </a:r>
          </a:p>
          <a:p>
            <a:pPr>
              <a:lnSpc>
                <a:spcPct val="80000"/>
              </a:lnSpc>
              <a:buFontTx/>
              <a:buNone/>
            </a:pPr>
            <a:r>
              <a:rPr lang="en-US" sz="1400" dirty="0"/>
              <a:t>all such dispositions are void unless with the leave of the Court or the liquidator.</a:t>
            </a:r>
          </a:p>
          <a:p>
            <a:pPr>
              <a:lnSpc>
                <a:spcPct val="80000"/>
              </a:lnSpc>
              <a:buFontTx/>
              <a:buNone/>
            </a:pPr>
            <a:endParaRPr lang="en-US"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04800"/>
            <a:ext cx="8229600" cy="6324600"/>
          </a:xfrm>
        </p:spPr>
        <p:txBody>
          <a:bodyPr>
            <a:normAutofit fontScale="85000" lnSpcReduction="20000"/>
          </a:bodyPr>
          <a:lstStyle/>
          <a:p>
            <a:pPr marL="514350" indent="-514350">
              <a:buAutoNum type="arabicPeriod" startAt="2"/>
            </a:pPr>
            <a:r>
              <a:rPr lang="en-US" b="1" u="sng" dirty="0" smtClean="0">
                <a:solidFill>
                  <a:srgbClr val="00B050"/>
                </a:solidFill>
              </a:rPr>
              <a:t>Company as a Person</a:t>
            </a:r>
          </a:p>
          <a:p>
            <a:pPr marL="514350" indent="-514350">
              <a:buNone/>
            </a:pPr>
            <a:endParaRPr lang="en-US" b="1" dirty="0" smtClean="0">
              <a:solidFill>
                <a:srgbClr val="00B050"/>
              </a:solidFill>
            </a:endParaRPr>
          </a:p>
          <a:p>
            <a:r>
              <a:rPr lang="en-US" dirty="0" smtClean="0"/>
              <a:t>A Company is an artificial person created by law. </a:t>
            </a:r>
          </a:p>
          <a:p>
            <a:endParaRPr lang="en-US" dirty="0" smtClean="0"/>
          </a:p>
          <a:p>
            <a:r>
              <a:rPr lang="en-US" dirty="0" smtClean="0"/>
              <a:t>It is not a human being but it acts through human beings. </a:t>
            </a:r>
          </a:p>
          <a:p>
            <a:endParaRPr lang="en-US" dirty="0" smtClean="0"/>
          </a:p>
          <a:p>
            <a:r>
              <a:rPr lang="en-US" dirty="0" smtClean="0"/>
              <a:t>It is considered as a legal person which </a:t>
            </a:r>
            <a:r>
              <a:rPr lang="en-US" b="1" dirty="0" smtClean="0"/>
              <a:t>can enter into contracts, possess properties in its own name, sue and can be sued by others etc. </a:t>
            </a:r>
          </a:p>
          <a:p>
            <a:endParaRPr lang="en-US" dirty="0" smtClean="0"/>
          </a:p>
          <a:p>
            <a:r>
              <a:rPr lang="en-US" dirty="0" smtClean="0"/>
              <a:t>It is called an artificial person since it is invisible, intangible, existing only in the contemplation of law. </a:t>
            </a:r>
          </a:p>
          <a:p>
            <a:endParaRPr lang="en-US" dirty="0" smtClean="0"/>
          </a:p>
          <a:p>
            <a:r>
              <a:rPr lang="en-US" dirty="0" smtClean="0">
                <a:solidFill>
                  <a:srgbClr val="00B0F0"/>
                </a:solidFill>
              </a:rPr>
              <a:t>It is capable of enjoying rights and being subject to duties</a:t>
            </a:r>
            <a:r>
              <a:rPr lang="en-US" dirty="0" smtClean="0"/>
              <a:t>. </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1334</TotalTime>
  <Words>5394</Words>
  <Application>Microsoft Office PowerPoint</Application>
  <PresentationFormat>On-screen Show (4:3)</PresentationFormat>
  <Paragraphs>717</Paragraphs>
  <Slides>87</Slides>
  <Notes>0</Notes>
  <HiddenSlides>0</HiddenSlides>
  <MMClips>0</MMClips>
  <ScaleCrop>false</ScaleCrop>
  <HeadingPairs>
    <vt:vector size="4" baseType="variant">
      <vt:variant>
        <vt:lpstr>Theme</vt:lpstr>
      </vt:variant>
      <vt:variant>
        <vt:i4>1</vt:i4>
      </vt:variant>
      <vt:variant>
        <vt:lpstr>Slide Titles</vt:lpstr>
      </vt:variant>
      <vt:variant>
        <vt:i4>87</vt:i4>
      </vt:variant>
    </vt:vector>
  </HeadingPairs>
  <TitlesOfParts>
    <vt:vector size="88" baseType="lpstr">
      <vt:lpstr>Office Theme</vt:lpstr>
      <vt:lpstr>Introduction and Formation </vt:lpstr>
      <vt:lpstr>NATURE AND CHARACTERISTICS OF A COMPANY</vt:lpstr>
      <vt:lpstr>Features of a Company</vt:lpstr>
      <vt:lpstr>The most striking characteristics of a company are :</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Memorandum of Association</vt:lpstr>
      <vt:lpstr>1. NAME CLAUSE</vt:lpstr>
      <vt:lpstr>Some examples</vt:lpstr>
      <vt:lpstr>Some examples</vt:lpstr>
      <vt:lpstr>Slide 27</vt:lpstr>
      <vt:lpstr>2. REGISTERED OFFICE</vt:lpstr>
      <vt:lpstr>3. OBJECT CLAUSE</vt:lpstr>
      <vt:lpstr>Objects clause (2013 Act)</vt:lpstr>
      <vt:lpstr>Slide 31</vt:lpstr>
      <vt:lpstr>Slide 32</vt:lpstr>
      <vt:lpstr>Slide 33</vt:lpstr>
      <vt:lpstr>Slide 34</vt:lpstr>
      <vt:lpstr>Slide 35</vt:lpstr>
      <vt:lpstr>Slide 36</vt:lpstr>
      <vt:lpstr>Slide 37</vt:lpstr>
      <vt:lpstr>Slide 38</vt:lpstr>
      <vt:lpstr>Slide 39</vt:lpstr>
      <vt:lpstr>Slide 40</vt:lpstr>
      <vt:lpstr>Slide 41</vt:lpstr>
      <vt:lpstr>Corporate bona fide charitable spending under Section 181 and ultra vires rule</vt:lpstr>
      <vt:lpstr>Doctrine of Constructive Notice</vt:lpstr>
      <vt:lpstr>Slide 44</vt:lpstr>
      <vt:lpstr>Slide 45</vt:lpstr>
      <vt:lpstr>Slide 46</vt:lpstr>
      <vt:lpstr>Doctrine of Indoor Management</vt:lpstr>
      <vt:lpstr>Slide 48</vt:lpstr>
      <vt:lpstr>4. LIABILITY CLAUSE</vt:lpstr>
      <vt:lpstr> 5. CAPITAL CLAUSE </vt:lpstr>
      <vt:lpstr> 6. ASSOCIATION AND SUBSCRIPTION CLAUSE </vt:lpstr>
      <vt:lpstr>Slide 52</vt:lpstr>
      <vt:lpstr>CONTENTS OF AOA</vt:lpstr>
      <vt:lpstr>DIFFERENCE BETWEEN MOA &amp; AOA</vt:lpstr>
      <vt:lpstr>Kinds of Companies</vt:lpstr>
      <vt:lpstr>Types of companies</vt:lpstr>
      <vt:lpstr>Slide 57</vt:lpstr>
      <vt:lpstr>Types of Companies under  Section 3 (1) of The Companies Act, 2013</vt:lpstr>
      <vt:lpstr>Classification of Companies</vt:lpstr>
      <vt:lpstr>(i) Classification on the basis of Incorporation</vt:lpstr>
      <vt:lpstr>(ii) Classification on the basis of Liability</vt:lpstr>
      <vt:lpstr>(iii) Other Forms of Companies</vt:lpstr>
      <vt:lpstr>Company Management</vt:lpstr>
      <vt:lpstr>Directors</vt:lpstr>
      <vt:lpstr>Definitions</vt:lpstr>
      <vt:lpstr>Number of directors</vt:lpstr>
      <vt:lpstr>Directors</vt:lpstr>
      <vt:lpstr>Roles of director</vt:lpstr>
      <vt:lpstr>MD</vt:lpstr>
      <vt:lpstr>Manager </vt:lpstr>
      <vt:lpstr>Others</vt:lpstr>
      <vt:lpstr>Appointment of Directors</vt:lpstr>
      <vt:lpstr>Slide 73</vt:lpstr>
      <vt:lpstr>Disqualification and removal</vt:lpstr>
      <vt:lpstr>Slide 75</vt:lpstr>
      <vt:lpstr>Meetings</vt:lpstr>
      <vt:lpstr>Meeting of the board</vt:lpstr>
      <vt:lpstr>About the Annual General Meeting AGM</vt:lpstr>
      <vt:lpstr>Slide 79</vt:lpstr>
      <vt:lpstr>Quorum for Meeting</vt:lpstr>
      <vt:lpstr>Corporate social responsibility</vt:lpstr>
      <vt:lpstr>Slide 82</vt:lpstr>
      <vt:lpstr>Slide 83</vt:lpstr>
      <vt:lpstr>Slide 84</vt:lpstr>
      <vt:lpstr>Slide 85</vt:lpstr>
      <vt:lpstr>Slide 86</vt:lpstr>
      <vt:lpstr>Slide 87</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Formation </dc:title>
  <dc:creator>VIT-Laptop</dc:creator>
  <cp:lastModifiedBy>VIT-Laptop</cp:lastModifiedBy>
  <cp:revision>73</cp:revision>
  <dcterms:created xsi:type="dcterms:W3CDTF">2006-08-16T00:00:00Z</dcterms:created>
  <dcterms:modified xsi:type="dcterms:W3CDTF">2016-06-19T04:51:32Z</dcterms:modified>
</cp:coreProperties>
</file>

<file path=docProps/thumbnail.jpeg>
</file>